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581" r:id="rId2"/>
    <p:sldId id="560" r:id="rId3"/>
    <p:sldId id="565" r:id="rId4"/>
    <p:sldId id="566" r:id="rId5"/>
    <p:sldId id="567" r:id="rId6"/>
    <p:sldId id="569" r:id="rId7"/>
    <p:sldId id="568" r:id="rId8"/>
    <p:sldId id="571" r:id="rId9"/>
    <p:sldId id="570" r:id="rId10"/>
    <p:sldId id="572" r:id="rId11"/>
    <p:sldId id="573" r:id="rId12"/>
    <p:sldId id="575" r:id="rId13"/>
    <p:sldId id="576" r:id="rId14"/>
    <p:sldId id="577" r:id="rId15"/>
    <p:sldId id="578" r:id="rId16"/>
    <p:sldId id="579" r:id="rId17"/>
    <p:sldId id="580" r:id="rId18"/>
    <p:sldId id="582" r:id="rId19"/>
    <p:sldId id="583" r:id="rId20"/>
    <p:sldId id="551" r:id="rId21"/>
  </p:sldIdLst>
  <p:sldSz cx="9144000" cy="6858000" type="screen4x3"/>
  <p:notesSz cx="6797675" cy="9874250"/>
  <p:defaultTextStyle>
    <a:defPPr>
      <a:defRPr lang="it-IT"/>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66CC"/>
    <a:srgbClr val="FBCEDE"/>
    <a:srgbClr val="005176"/>
    <a:srgbClr val="009EE1"/>
    <a:srgbClr val="05325B"/>
    <a:srgbClr val="00A3DC"/>
    <a:srgbClr val="FF6600"/>
    <a:srgbClr val="CC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73" autoAdjust="0"/>
    <p:restoredTop sz="90538" autoAdjust="0"/>
  </p:normalViewPr>
  <p:slideViewPr>
    <p:cSldViewPr snapToGrid="0">
      <p:cViewPr>
        <p:scale>
          <a:sx n="90" d="100"/>
          <a:sy n="90" d="100"/>
        </p:scale>
        <p:origin x="-1584" y="17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6400" cy="494266"/>
          </a:xfrm>
          <a:prstGeom prst="rect">
            <a:avLst/>
          </a:prstGeom>
        </p:spPr>
        <p:txBody>
          <a:bodyPr vert="horz" lIns="91401" tIns="45700" rIns="91401" bIns="45700" rtlCol="0"/>
          <a:lstStyle>
            <a:lvl1pPr algn="l">
              <a:defRPr sz="1200"/>
            </a:lvl1pPr>
          </a:lstStyle>
          <a:p>
            <a:pPr>
              <a:defRPr/>
            </a:pPr>
            <a:endParaRPr lang="it-IT"/>
          </a:p>
        </p:txBody>
      </p:sp>
      <p:sp>
        <p:nvSpPr>
          <p:cNvPr id="3" name="Segnaposto data 2"/>
          <p:cNvSpPr>
            <a:spLocks noGrp="1"/>
          </p:cNvSpPr>
          <p:nvPr>
            <p:ph type="dt" sz="quarter" idx="1"/>
          </p:nvPr>
        </p:nvSpPr>
        <p:spPr>
          <a:xfrm>
            <a:off x="3849688" y="0"/>
            <a:ext cx="2946400" cy="494266"/>
          </a:xfrm>
          <a:prstGeom prst="rect">
            <a:avLst/>
          </a:prstGeom>
        </p:spPr>
        <p:txBody>
          <a:bodyPr vert="horz" lIns="91401" tIns="45700" rIns="91401" bIns="45700" rtlCol="0"/>
          <a:lstStyle>
            <a:lvl1pPr algn="r">
              <a:defRPr sz="1200"/>
            </a:lvl1pPr>
          </a:lstStyle>
          <a:p>
            <a:pPr>
              <a:defRPr/>
            </a:pPr>
            <a:fld id="{4302E0FC-DC35-4902-9046-62F2A632DD7D}" type="datetimeFigureOut">
              <a:rPr lang="it-IT"/>
              <a:pPr>
                <a:defRPr/>
              </a:pPr>
              <a:t>27/04/2021</a:t>
            </a:fld>
            <a:endParaRPr lang="it-IT"/>
          </a:p>
        </p:txBody>
      </p:sp>
      <p:sp>
        <p:nvSpPr>
          <p:cNvPr id="4" name="Segnaposto piè di pagina 3"/>
          <p:cNvSpPr>
            <a:spLocks noGrp="1"/>
          </p:cNvSpPr>
          <p:nvPr>
            <p:ph type="ftr" sz="quarter" idx="2"/>
          </p:nvPr>
        </p:nvSpPr>
        <p:spPr>
          <a:xfrm>
            <a:off x="2" y="9378408"/>
            <a:ext cx="2946400" cy="494265"/>
          </a:xfrm>
          <a:prstGeom prst="rect">
            <a:avLst/>
          </a:prstGeom>
        </p:spPr>
        <p:txBody>
          <a:bodyPr vert="horz" lIns="91401" tIns="45700" rIns="91401" bIns="45700" rtlCol="0" anchor="b"/>
          <a:lstStyle>
            <a:lvl1pPr algn="l">
              <a:defRPr sz="1200"/>
            </a:lvl1pPr>
          </a:lstStyle>
          <a:p>
            <a:pPr>
              <a:defRPr/>
            </a:pPr>
            <a:endParaRPr lang="it-IT"/>
          </a:p>
        </p:txBody>
      </p:sp>
      <p:sp>
        <p:nvSpPr>
          <p:cNvPr id="5" name="Segnaposto numero diapositiva 4"/>
          <p:cNvSpPr>
            <a:spLocks noGrp="1"/>
          </p:cNvSpPr>
          <p:nvPr>
            <p:ph type="sldNum" sz="quarter" idx="3"/>
          </p:nvPr>
        </p:nvSpPr>
        <p:spPr>
          <a:xfrm>
            <a:off x="3849688" y="9378408"/>
            <a:ext cx="2946400" cy="494265"/>
          </a:xfrm>
          <a:prstGeom prst="rect">
            <a:avLst/>
          </a:prstGeom>
        </p:spPr>
        <p:txBody>
          <a:bodyPr vert="horz" lIns="91401" tIns="45700" rIns="91401" bIns="45700" rtlCol="0" anchor="b"/>
          <a:lstStyle>
            <a:lvl1pPr algn="r">
              <a:defRPr sz="1200"/>
            </a:lvl1pPr>
          </a:lstStyle>
          <a:p>
            <a:pPr>
              <a:defRPr/>
            </a:pPr>
            <a:fld id="{61AC7239-5918-43E0-A60E-4EAD104E6600}" type="slidenum">
              <a:rPr lang="it-IT"/>
              <a:pPr>
                <a:defRPr/>
              </a:pPr>
              <a:t>‹N›</a:t>
            </a:fld>
            <a:endParaRPr lang="it-IT"/>
          </a:p>
        </p:txBody>
      </p:sp>
    </p:spTree>
    <p:extLst>
      <p:ext uri="{BB962C8B-B14F-4D97-AF65-F5344CB8AC3E}">
        <p14:creationId xmlns:p14="http://schemas.microsoft.com/office/powerpoint/2010/main" val="377280977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6400" cy="494266"/>
          </a:xfrm>
          <a:prstGeom prst="rect">
            <a:avLst/>
          </a:prstGeom>
        </p:spPr>
        <p:txBody>
          <a:bodyPr vert="horz" lIns="91401" tIns="45700" rIns="91401" bIns="45700" rtlCol="0"/>
          <a:lstStyle>
            <a:lvl1pPr algn="l">
              <a:defRPr sz="1200"/>
            </a:lvl1pPr>
          </a:lstStyle>
          <a:p>
            <a:pPr>
              <a:defRPr/>
            </a:pPr>
            <a:endParaRPr lang="it-IT"/>
          </a:p>
        </p:txBody>
      </p:sp>
      <p:sp>
        <p:nvSpPr>
          <p:cNvPr id="3" name="Segnaposto data 2"/>
          <p:cNvSpPr>
            <a:spLocks noGrp="1"/>
          </p:cNvSpPr>
          <p:nvPr>
            <p:ph type="dt" idx="1"/>
          </p:nvPr>
        </p:nvSpPr>
        <p:spPr>
          <a:xfrm>
            <a:off x="3849688" y="0"/>
            <a:ext cx="2946400" cy="494266"/>
          </a:xfrm>
          <a:prstGeom prst="rect">
            <a:avLst/>
          </a:prstGeom>
        </p:spPr>
        <p:txBody>
          <a:bodyPr vert="horz" lIns="91401" tIns="45700" rIns="91401" bIns="45700" rtlCol="0"/>
          <a:lstStyle>
            <a:lvl1pPr algn="r">
              <a:defRPr sz="1200"/>
            </a:lvl1pPr>
          </a:lstStyle>
          <a:p>
            <a:pPr>
              <a:defRPr/>
            </a:pPr>
            <a:fld id="{058F41F7-37A1-4E85-82F7-E305BD591C45}" type="datetimeFigureOut">
              <a:rPr lang="it-IT"/>
              <a:pPr>
                <a:defRPr/>
              </a:pPr>
              <a:t>27/04/2021</a:t>
            </a:fld>
            <a:endParaRPr lang="it-IT"/>
          </a:p>
        </p:txBody>
      </p:sp>
      <p:sp>
        <p:nvSpPr>
          <p:cNvPr id="4" name="Segnaposto immagine diapositiva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1401" tIns="45700" rIns="91401" bIns="45700" rtlCol="0" anchor="ctr"/>
          <a:lstStyle/>
          <a:p>
            <a:pPr lvl="0"/>
            <a:endParaRPr lang="it-IT" noProof="0"/>
          </a:p>
        </p:txBody>
      </p:sp>
      <p:sp>
        <p:nvSpPr>
          <p:cNvPr id="5" name="Segnaposto note 4"/>
          <p:cNvSpPr>
            <a:spLocks noGrp="1"/>
          </p:cNvSpPr>
          <p:nvPr>
            <p:ph type="body" sz="quarter" idx="3"/>
          </p:nvPr>
        </p:nvSpPr>
        <p:spPr>
          <a:xfrm>
            <a:off x="679451" y="4689995"/>
            <a:ext cx="5438775" cy="4443649"/>
          </a:xfrm>
          <a:prstGeom prst="rect">
            <a:avLst/>
          </a:prstGeom>
        </p:spPr>
        <p:txBody>
          <a:bodyPr vert="horz" lIns="91401" tIns="45700" rIns="91401" bIns="45700" rtlCol="0"/>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2" y="9378408"/>
            <a:ext cx="2946400" cy="494265"/>
          </a:xfrm>
          <a:prstGeom prst="rect">
            <a:avLst/>
          </a:prstGeom>
        </p:spPr>
        <p:txBody>
          <a:bodyPr vert="horz" lIns="91401" tIns="45700" rIns="91401" bIns="4570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849688" y="9378408"/>
            <a:ext cx="2946400" cy="494265"/>
          </a:xfrm>
          <a:prstGeom prst="rect">
            <a:avLst/>
          </a:prstGeom>
        </p:spPr>
        <p:txBody>
          <a:bodyPr vert="horz" lIns="91401" tIns="45700" rIns="91401" bIns="45700" rtlCol="0" anchor="b"/>
          <a:lstStyle>
            <a:lvl1pPr algn="r">
              <a:defRPr sz="1200"/>
            </a:lvl1pPr>
          </a:lstStyle>
          <a:p>
            <a:pPr>
              <a:defRPr/>
            </a:pPr>
            <a:fld id="{7022013B-C336-4050-BF58-47F061FDD8AE}" type="slidenum">
              <a:rPr lang="it-IT"/>
              <a:pPr>
                <a:defRPr/>
              </a:pPr>
              <a:t>‹N›</a:t>
            </a:fld>
            <a:endParaRPr lang="it-IT"/>
          </a:p>
        </p:txBody>
      </p:sp>
    </p:spTree>
    <p:extLst>
      <p:ext uri="{BB962C8B-B14F-4D97-AF65-F5344CB8AC3E}">
        <p14:creationId xmlns:p14="http://schemas.microsoft.com/office/powerpoint/2010/main" val="119973960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66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5" name="Rectangle 4"/>
          <p:cNvSpPr>
            <a:spLocks noGrp="1" noChangeArrowheads="1"/>
          </p:cNvSpPr>
          <p:nvPr>
            <p:ph type="dt" sz="half" idx="10"/>
          </p:nvPr>
        </p:nvSpPr>
        <p:spPr/>
        <p:txBody>
          <a:bodyPr/>
          <a:lstStyle>
            <a:lvl1pPr>
              <a:defRPr/>
            </a:lvl1pPr>
          </a:lstStyle>
          <a:p>
            <a:pPr>
              <a:defRPr/>
            </a:pPr>
            <a:endParaRPr lang="it-IT"/>
          </a:p>
        </p:txBody>
      </p:sp>
      <p:sp>
        <p:nvSpPr>
          <p:cNvPr id="6" name="Rectangle 5"/>
          <p:cNvSpPr>
            <a:spLocks noGrp="1" noChangeArrowheads="1"/>
          </p:cNvSpPr>
          <p:nvPr>
            <p:ph type="ftr" sz="quarter" idx="11"/>
          </p:nvPr>
        </p:nvSpPr>
        <p:spPr/>
        <p:txBody>
          <a:bodyPr/>
          <a:lstStyle>
            <a:lvl1pPr>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vl1pPr>
          </a:lstStyle>
          <a:p>
            <a:pPr>
              <a:defRPr/>
            </a:pPr>
            <a:fld id="{A3B2D059-4977-4655-8EB9-75713723B723}"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F6B17F2-B41C-42D2-AD87-74979B72268D}"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7D9E5D22-F525-4CFA-81E2-FAAA52727927}"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AC46403E-8C3E-4B8D-92C0-AF2FEF306700}"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DB2C36AF-D52E-40E0-B9D2-CE6C9CD8547F}"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504C2E30-E3B8-4066-8585-260DAF273F5D}"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8B5FC6AC-8B24-4D89-8212-AA5B5D7C98DD}"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A4B8DAA3-B165-462D-BA0B-D6FFD82C5971}"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229A1281-C9CB-4774-9B2B-FF604392F64E}"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C9C947C-299A-4391-9C18-3569D6BDA8D4}"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0222F179-F6FF-432C-932E-FD99B93CE893}"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dirty="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5E5ED72-5E35-4BCD-AA57-5149C0BD68DF}"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60"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p:cNvSpPr txBox="1"/>
          <p:nvPr/>
        </p:nvSpPr>
        <p:spPr>
          <a:xfrm>
            <a:off x="89696" y="2208061"/>
            <a:ext cx="9054304" cy="2862322"/>
          </a:xfrm>
          <a:prstGeom prst="rect">
            <a:avLst/>
          </a:prstGeom>
          <a:noFill/>
        </p:spPr>
        <p:txBody>
          <a:bodyPr wrap="square" rtlCol="0">
            <a:spAutoFit/>
          </a:bodyPr>
          <a:lstStyle/>
          <a:p>
            <a:pPr algn="ctr"/>
            <a:endParaRPr lang="it-IT" b="1" dirty="0" smtClean="0">
              <a:latin typeface="Verdana" panose="020B0604030504040204" pitchFamily="34" charset="0"/>
              <a:ea typeface="Verdana" panose="020B0604030504040204" pitchFamily="34" charset="0"/>
            </a:endParaRPr>
          </a:p>
          <a:p>
            <a:pPr algn="ctr"/>
            <a:r>
              <a:rPr lang="it-IT" b="1" dirty="0" smtClean="0">
                <a:latin typeface="Verdana" panose="020B0604030504040204" pitchFamily="34" charset="0"/>
                <a:ea typeface="Verdana" panose="020B0604030504040204" pitchFamily="34" charset="0"/>
              </a:rPr>
              <a:t>Presentazione del rapporto dell’economia provinciale</a:t>
            </a:r>
          </a:p>
          <a:p>
            <a:pPr algn="ctr"/>
            <a:endParaRPr lang="it-IT" b="1" dirty="0">
              <a:latin typeface="Verdana" panose="020B0604030504040204" pitchFamily="34" charset="0"/>
              <a:ea typeface="Verdana" panose="020B0604030504040204" pitchFamily="34" charset="0"/>
            </a:endParaRPr>
          </a:p>
          <a:p>
            <a:pPr algn="ctr"/>
            <a:r>
              <a:rPr lang="it-IT" b="1" dirty="0" err="1">
                <a:latin typeface="Verdana" panose="020B0604030504040204" pitchFamily="34" charset="0"/>
                <a:ea typeface="Verdana" panose="020B0604030504040204" pitchFamily="34" charset="0"/>
              </a:rPr>
              <a:t>Webinar</a:t>
            </a:r>
            <a:r>
              <a:rPr lang="it-IT" b="1" dirty="0">
                <a:latin typeface="Verdana" panose="020B0604030504040204" pitchFamily="34" charset="0"/>
                <a:ea typeface="Verdana" panose="020B0604030504040204" pitchFamily="34" charset="0"/>
              </a:rPr>
              <a:t> </a:t>
            </a:r>
            <a:endParaRPr lang="it-IT" b="1" dirty="0" smtClean="0">
              <a:latin typeface="Verdana" panose="020B0604030504040204" pitchFamily="34" charset="0"/>
              <a:ea typeface="Verdana" panose="020B0604030504040204" pitchFamily="34" charset="0"/>
            </a:endParaRPr>
          </a:p>
          <a:p>
            <a:pPr algn="ctr"/>
            <a:r>
              <a:rPr lang="it-IT" b="1" dirty="0" smtClean="0">
                <a:latin typeface="Verdana" panose="020B0604030504040204" pitchFamily="34" charset="0"/>
                <a:ea typeface="Verdana" panose="020B0604030504040204" pitchFamily="34" charset="0"/>
              </a:rPr>
              <a:t>29.04.2021 </a:t>
            </a:r>
          </a:p>
          <a:p>
            <a:pPr algn="ctr"/>
            <a:r>
              <a:rPr lang="it-IT" b="1" dirty="0" smtClean="0">
                <a:latin typeface="Verdana" panose="020B0604030504040204" pitchFamily="34" charset="0"/>
                <a:ea typeface="Verdana" panose="020B0604030504040204" pitchFamily="34" charset="0"/>
              </a:rPr>
              <a:t>Ore 10.00</a:t>
            </a:r>
          </a:p>
          <a:p>
            <a:pPr algn="ctr"/>
            <a:endParaRPr lang="it-IT" b="1" dirty="0">
              <a:latin typeface="Verdana" panose="020B0604030504040204" pitchFamily="34" charset="0"/>
              <a:ea typeface="Verdana" panose="020B0604030504040204" pitchFamily="34" charset="0"/>
            </a:endParaRPr>
          </a:p>
          <a:p>
            <a:pPr algn="ctr"/>
            <a:r>
              <a:rPr lang="it-IT" b="1" dirty="0" smtClean="0">
                <a:latin typeface="Verdana" panose="020B0604030504040204" pitchFamily="34" charset="0"/>
                <a:ea typeface="Verdana" panose="020B0604030504040204" pitchFamily="34" charset="0"/>
              </a:rPr>
              <a:t>L’ECONOMIA PAVESE NEL 2020 TRA EFFETTI DELLA PANDEMIA E TREND DI PIU’LUNGO PERIODO</a:t>
            </a:r>
            <a:endParaRPr lang="it-IT" b="1" dirty="0">
              <a:latin typeface="Verdana" panose="020B0604030504040204" pitchFamily="34" charset="0"/>
              <a:ea typeface="Verdana" panose="020B060403050404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5967" y="1148607"/>
            <a:ext cx="2362200"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9638" y="35766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2038" y="3729038"/>
            <a:ext cx="9525" cy="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7" descr="Camera di Commercio di Pavia - Unioncame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7" name="AutoShape 9" descr="Camera di Commercio di Pavia - Unioncamer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3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3" y="-13201"/>
            <a:ext cx="3091149"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79128" y="-13201"/>
            <a:ext cx="4764872" cy="86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5009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38204"/>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3940" y="-83210"/>
            <a:ext cx="9157939" cy="954107"/>
          </a:xfrm>
          <a:prstGeom prst="rect">
            <a:avLst/>
          </a:prstGeom>
          <a:noFill/>
        </p:spPr>
        <p:txBody>
          <a:bodyPr wrap="square" rtlCol="0">
            <a:spAutoFit/>
          </a:bodyPr>
          <a:lstStyle/>
          <a:p>
            <a:pPr algn="ctr"/>
            <a:r>
              <a:rPr lang="it-IT" sz="2800" dirty="0">
                <a:solidFill>
                  <a:schemeClr val="bg1"/>
                </a:solidFill>
                <a:latin typeface="Calibri" panose="020F0502020204030204" pitchFamily="34" charset="0"/>
                <a:ea typeface="+mj-ea"/>
                <a:cs typeface="Calibri" panose="020F0502020204030204" pitchFamily="34" charset="0"/>
              </a:rPr>
              <a:t>Q</a:t>
            </a:r>
            <a:r>
              <a:rPr lang="it-IT" sz="2800" dirty="0" smtClean="0">
                <a:solidFill>
                  <a:schemeClr val="bg1"/>
                </a:solidFill>
                <a:latin typeface="Calibri" panose="020F0502020204030204" pitchFamily="34" charset="0"/>
                <a:ea typeface="+mj-ea"/>
                <a:cs typeface="Calibri" panose="020F0502020204030204" pitchFamily="34" charset="0"/>
              </a:rPr>
              <a:t>uadro socio-economico ancora in divenire. </a:t>
            </a:r>
          </a:p>
          <a:p>
            <a:pPr algn="ctr"/>
            <a:r>
              <a:rPr lang="it-IT" sz="2800" dirty="0" smtClean="0">
                <a:solidFill>
                  <a:schemeClr val="bg1"/>
                </a:solidFill>
                <a:latin typeface="Calibri" panose="020F0502020204030204" pitchFamily="34" charset="0"/>
                <a:ea typeface="+mj-ea"/>
                <a:cs typeface="Calibri" panose="020F0502020204030204" pitchFamily="34" charset="0"/>
              </a:rPr>
              <a:t>Quadro demografico già tracciato: la diffusione del Covid-19</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3" name="CasellaDiTesto 2"/>
          <p:cNvSpPr txBox="1"/>
          <p:nvPr/>
        </p:nvSpPr>
        <p:spPr>
          <a:xfrm>
            <a:off x="-13940" y="825892"/>
            <a:ext cx="8974134" cy="707886"/>
          </a:xfrm>
          <a:prstGeom prst="rect">
            <a:avLst/>
          </a:prstGeom>
          <a:noFill/>
        </p:spPr>
        <p:txBody>
          <a:bodyPr wrap="square" rtlCol="0">
            <a:spAutoFit/>
          </a:bodyPr>
          <a:lstStyle/>
          <a:p>
            <a:pPr algn="ctr"/>
            <a:r>
              <a:rPr lang="it-IT" b="1" dirty="0" smtClean="0">
                <a:latin typeface="Verdana" panose="020B0604030504040204" pitchFamily="34" charset="0"/>
                <a:ea typeface="Verdana" panose="020B0604030504040204" pitchFamily="34" charset="0"/>
              </a:rPr>
              <a:t>Due periodi distinti di diffusione del Covid-19: valori per 1.000 abitanti</a:t>
            </a:r>
            <a:endParaRPr lang="it-IT" b="1" dirty="0">
              <a:latin typeface="Verdana" panose="020B0604030504040204" pitchFamily="34" charset="0"/>
              <a:ea typeface="Verdana" panose="020B0604030504040204" pitchFamily="34" charset="0"/>
            </a:endParaRPr>
          </a:p>
        </p:txBody>
      </p:sp>
      <p:sp>
        <p:nvSpPr>
          <p:cNvPr id="8" name="CasellaDiTesto 7"/>
          <p:cNvSpPr txBox="1"/>
          <p:nvPr/>
        </p:nvSpPr>
        <p:spPr>
          <a:xfrm>
            <a:off x="-63211" y="1533778"/>
            <a:ext cx="4402134" cy="400110"/>
          </a:xfrm>
          <a:prstGeom prst="rect">
            <a:avLst/>
          </a:prstGeom>
          <a:noFill/>
        </p:spPr>
        <p:txBody>
          <a:bodyPr wrap="square" rtlCol="0">
            <a:spAutoFit/>
          </a:bodyPr>
          <a:lstStyle/>
          <a:p>
            <a:pPr algn="ctr"/>
            <a:r>
              <a:rPr lang="it-IT" b="1" dirty="0" smtClean="0">
                <a:latin typeface="Calibri" panose="020F0502020204030204" pitchFamily="34" charset="0"/>
                <a:cs typeface="Calibri" panose="020F0502020204030204" pitchFamily="34" charset="0"/>
              </a:rPr>
              <a:t>Fino ad aprile 2020</a:t>
            </a:r>
            <a:endParaRPr lang="it-IT" b="1" dirty="0">
              <a:latin typeface="Calibri" panose="020F0502020204030204" pitchFamily="34" charset="0"/>
              <a:cs typeface="Calibri" panose="020F0502020204030204" pitchFamily="34" charset="0"/>
            </a:endParaRPr>
          </a:p>
        </p:txBody>
      </p:sp>
      <p:sp>
        <p:nvSpPr>
          <p:cNvPr id="4" name="Rettangolo 3"/>
          <p:cNvSpPr/>
          <p:nvPr/>
        </p:nvSpPr>
        <p:spPr>
          <a:xfrm>
            <a:off x="5132136" y="1538043"/>
            <a:ext cx="3381610" cy="400110"/>
          </a:xfrm>
          <a:prstGeom prst="rect">
            <a:avLst/>
          </a:prstGeom>
        </p:spPr>
        <p:txBody>
          <a:bodyPr wrap="square">
            <a:spAutoFit/>
          </a:bodyPr>
          <a:lstStyle/>
          <a:p>
            <a:pPr algn="ctr"/>
            <a:r>
              <a:rPr lang="it-IT" b="1" dirty="0" smtClean="0">
                <a:latin typeface="Calibri" panose="020F0502020204030204" pitchFamily="34" charset="0"/>
                <a:cs typeface="Calibri" panose="020F0502020204030204" pitchFamily="34" charset="0"/>
              </a:rPr>
              <a:t>Da maggio 2020 a oggi</a:t>
            </a:r>
            <a:endParaRPr lang="it-IT" b="1" dirty="0">
              <a:latin typeface="Calibri" panose="020F0502020204030204" pitchFamily="34" charset="0"/>
              <a:cs typeface="Calibri" panose="020F0502020204030204" pitchFamily="34" charset="0"/>
            </a:endParaRPr>
          </a:p>
        </p:txBody>
      </p:sp>
      <p:sp>
        <p:nvSpPr>
          <p:cNvPr id="10" name="CasellaDiTesto 9"/>
          <p:cNvSpPr txBox="1"/>
          <p:nvPr/>
        </p:nvSpPr>
        <p:spPr>
          <a:xfrm>
            <a:off x="-13940" y="5497662"/>
            <a:ext cx="9157939" cy="1323439"/>
          </a:xfrm>
          <a:prstGeom prst="rect">
            <a:avLst/>
          </a:prstGeom>
          <a:noFill/>
        </p:spPr>
        <p:txBody>
          <a:bodyPr wrap="square" rtlCol="0">
            <a:spAutoFit/>
          </a:bodyPr>
          <a:lstStyle/>
          <a:p>
            <a:pPr algn="just"/>
            <a:r>
              <a:rPr lang="it-IT" dirty="0" smtClean="0">
                <a:latin typeface="Calibri" panose="020F0502020204030204" pitchFamily="34" charset="0"/>
                <a:cs typeface="Calibri" panose="020F0502020204030204" pitchFamily="34" charset="0"/>
              </a:rPr>
              <a:t>Nel primo periodo Pavia è stata la nona provincia maggiormente colpita (in un contesto lombardo fortemente problematico). Nel secondo periodo solamente la 32 esima con la Lombardia meno protagonista. In termini assoluti il secondo periodo è stato contraddistinto da numeri molto più elevati rispetto al primo periodo</a:t>
            </a:r>
            <a:endParaRPr lang="it-IT" dirty="0">
              <a:latin typeface="Calibri" panose="020F0502020204030204" pitchFamily="34" charset="0"/>
              <a:cs typeface="Calibri" panose="020F0502020204030204" pitchFamily="34" charset="0"/>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369" y="1887949"/>
            <a:ext cx="3990975"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741" y="1844674"/>
            <a:ext cx="39624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7602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38204"/>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9" y="-83210"/>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Un quadro socio-economico ancora in divenire. </a:t>
            </a:r>
          </a:p>
          <a:p>
            <a:pPr algn="ctr"/>
            <a:r>
              <a:rPr lang="it-IT" sz="2800" dirty="0">
                <a:solidFill>
                  <a:schemeClr val="bg1"/>
                </a:solidFill>
                <a:latin typeface="Calibri" panose="020F0502020204030204" pitchFamily="34" charset="0"/>
                <a:ea typeface="+mj-ea"/>
                <a:cs typeface="Calibri" panose="020F0502020204030204" pitchFamily="34" charset="0"/>
              </a:rPr>
              <a:t>U</a:t>
            </a:r>
            <a:r>
              <a:rPr lang="it-IT" sz="2800" dirty="0" smtClean="0">
                <a:solidFill>
                  <a:schemeClr val="bg1"/>
                </a:solidFill>
                <a:latin typeface="Calibri" panose="020F0502020204030204" pitchFamily="34" charset="0"/>
                <a:ea typeface="+mj-ea"/>
                <a:cs typeface="Calibri" panose="020F0502020204030204" pitchFamily="34" charset="0"/>
              </a:rPr>
              <a:t>n quadro demografico già tracciato</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3" name="CasellaDiTesto 2"/>
          <p:cNvSpPr txBox="1"/>
          <p:nvPr/>
        </p:nvSpPr>
        <p:spPr>
          <a:xfrm>
            <a:off x="-13940" y="825892"/>
            <a:ext cx="8974134" cy="707886"/>
          </a:xfrm>
          <a:prstGeom prst="rect">
            <a:avLst/>
          </a:prstGeom>
          <a:noFill/>
        </p:spPr>
        <p:txBody>
          <a:bodyPr wrap="square" rtlCol="0">
            <a:spAutoFit/>
          </a:bodyPr>
          <a:lstStyle/>
          <a:p>
            <a:pPr algn="ctr"/>
            <a:r>
              <a:rPr lang="it-IT" b="1" dirty="0" smtClean="0">
                <a:latin typeface="Verdana" panose="020B0604030504040204" pitchFamily="34" charset="0"/>
                <a:ea typeface="Verdana" panose="020B0604030504040204" pitchFamily="34" charset="0"/>
              </a:rPr>
              <a:t>Forte intensità della mortalità anche questa con diversa intensità sui due periodi</a:t>
            </a:r>
            <a:endParaRPr lang="it-IT" b="1" dirty="0">
              <a:latin typeface="Verdana" panose="020B0604030504040204" pitchFamily="34" charset="0"/>
              <a:ea typeface="Verdana" panose="020B060403050404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42" y="2172408"/>
            <a:ext cx="5032509" cy="3239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sellaDiTesto 10"/>
          <p:cNvSpPr txBox="1"/>
          <p:nvPr/>
        </p:nvSpPr>
        <p:spPr>
          <a:xfrm>
            <a:off x="-13940" y="1490603"/>
            <a:ext cx="5284381" cy="646331"/>
          </a:xfrm>
          <a:prstGeom prst="rect">
            <a:avLst/>
          </a:prstGeom>
          <a:noFill/>
        </p:spPr>
        <p:txBody>
          <a:bodyPr wrap="square" rtlCol="0">
            <a:spAutoFit/>
          </a:bodyPr>
          <a:lstStyle/>
          <a:p>
            <a:pPr algn="ctr"/>
            <a:r>
              <a:rPr lang="it-IT" sz="1800" b="1" dirty="0" smtClean="0">
                <a:latin typeface="Calibri" panose="020F0502020204030204" pitchFamily="34" charset="0"/>
                <a:cs typeface="Calibri" panose="020F0502020204030204" pitchFamily="34" charset="0"/>
              </a:rPr>
              <a:t>Variazione percentuale decessi fra media 2015-2019 e 2020 </a:t>
            </a:r>
            <a:endParaRPr lang="it-IT" sz="1800" b="1" dirty="0">
              <a:latin typeface="Calibri" panose="020F0502020204030204" pitchFamily="34" charset="0"/>
              <a:cs typeface="Calibri" panose="020F0502020204030204" pitchFamily="34" charset="0"/>
            </a:endParaRP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8996" y="2654240"/>
            <a:ext cx="3901196" cy="2757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tangolo 1"/>
          <p:cNvSpPr/>
          <p:nvPr/>
        </p:nvSpPr>
        <p:spPr>
          <a:xfrm>
            <a:off x="5058996" y="1710743"/>
            <a:ext cx="3941627" cy="923330"/>
          </a:xfrm>
          <a:prstGeom prst="rect">
            <a:avLst/>
          </a:prstGeom>
        </p:spPr>
        <p:txBody>
          <a:bodyPr wrap="square">
            <a:spAutoFit/>
          </a:bodyPr>
          <a:lstStyle/>
          <a:p>
            <a:pPr algn="ctr"/>
            <a:r>
              <a:rPr lang="it-IT" sz="1800" b="1" dirty="0">
                <a:latin typeface="Calibri" panose="020F0502020204030204" pitchFamily="34" charset="0"/>
                <a:cs typeface="Calibri" panose="020F0502020204030204" pitchFamily="34" charset="0"/>
              </a:rPr>
              <a:t>Variazione percentuale decessi fra media 2015-2019 e </a:t>
            </a:r>
            <a:r>
              <a:rPr lang="it-IT" sz="1800" b="1" dirty="0" smtClean="0">
                <a:latin typeface="Calibri" panose="020F0502020204030204" pitchFamily="34" charset="0"/>
                <a:cs typeface="Calibri" panose="020F0502020204030204" pitchFamily="34" charset="0"/>
              </a:rPr>
              <a:t>2020. Singoli mesi. Provincia di Pavia </a:t>
            </a:r>
            <a:endParaRPr lang="it-IT" sz="1800" b="1" dirty="0">
              <a:latin typeface="Calibri" panose="020F0502020204030204" pitchFamily="34" charset="0"/>
              <a:cs typeface="Calibri" panose="020F0502020204030204" pitchFamily="34" charset="0"/>
            </a:endParaRPr>
          </a:p>
        </p:txBody>
      </p:sp>
      <p:sp>
        <p:nvSpPr>
          <p:cNvPr id="15" name="CasellaDiTesto 14"/>
          <p:cNvSpPr txBox="1"/>
          <p:nvPr/>
        </p:nvSpPr>
        <p:spPr>
          <a:xfrm>
            <a:off x="-139879" y="5412155"/>
            <a:ext cx="5284381" cy="307777"/>
          </a:xfrm>
          <a:prstGeom prst="rect">
            <a:avLst/>
          </a:prstGeom>
          <a:noFill/>
        </p:spPr>
        <p:txBody>
          <a:bodyPr wrap="square" rtlCol="0">
            <a:spAutoFit/>
          </a:bodyPr>
          <a:lstStyle/>
          <a:p>
            <a:r>
              <a:rPr lang="it-IT" sz="1400" b="1" dirty="0" smtClean="0">
                <a:latin typeface="Calibri" panose="020F0502020204030204" pitchFamily="34" charset="0"/>
                <a:cs typeface="Calibri" panose="020F0502020204030204" pitchFamily="34" charset="0"/>
              </a:rPr>
              <a:t>Tra parentesi il piazzamento nella classifica sulle province italiane</a:t>
            </a:r>
            <a:endParaRPr lang="it-IT" sz="1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0199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38204"/>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9" y="-83210"/>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Un quadro socio-economico ancora in divenire. </a:t>
            </a:r>
          </a:p>
          <a:p>
            <a:pPr algn="ctr"/>
            <a:r>
              <a:rPr lang="it-IT" sz="2800" dirty="0">
                <a:solidFill>
                  <a:schemeClr val="bg1"/>
                </a:solidFill>
                <a:latin typeface="Calibri" panose="020F0502020204030204" pitchFamily="34" charset="0"/>
                <a:ea typeface="+mj-ea"/>
                <a:cs typeface="Calibri" panose="020F0502020204030204" pitchFamily="34" charset="0"/>
              </a:rPr>
              <a:t>U</a:t>
            </a:r>
            <a:r>
              <a:rPr lang="it-IT" sz="2800" dirty="0" smtClean="0">
                <a:solidFill>
                  <a:schemeClr val="bg1"/>
                </a:solidFill>
                <a:latin typeface="Calibri" panose="020F0502020204030204" pitchFamily="34" charset="0"/>
                <a:ea typeface="+mj-ea"/>
                <a:cs typeface="Calibri" panose="020F0502020204030204" pitchFamily="34" charset="0"/>
              </a:rPr>
              <a:t>n quadro demografico già tracciato</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3" name="CasellaDiTesto 2"/>
          <p:cNvSpPr txBox="1"/>
          <p:nvPr/>
        </p:nvSpPr>
        <p:spPr>
          <a:xfrm>
            <a:off x="-13940" y="825892"/>
            <a:ext cx="8974134" cy="400110"/>
          </a:xfrm>
          <a:prstGeom prst="rect">
            <a:avLst/>
          </a:prstGeom>
          <a:noFill/>
        </p:spPr>
        <p:txBody>
          <a:bodyPr wrap="square" rtlCol="0">
            <a:spAutoFit/>
          </a:bodyPr>
          <a:lstStyle/>
          <a:p>
            <a:pPr algn="ctr"/>
            <a:r>
              <a:rPr lang="it-IT" b="1" dirty="0" smtClean="0">
                <a:latin typeface="Verdana" panose="020B0604030504040204" pitchFamily="34" charset="0"/>
                <a:ea typeface="Verdana" panose="020B0604030504040204" pitchFamily="34" charset="0"/>
              </a:rPr>
              <a:t>La «rivincita dei piccoli comuni»</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509263"/>
            <a:ext cx="4263656" cy="4111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3"/>
          <p:cNvSpPr/>
          <p:nvPr/>
        </p:nvSpPr>
        <p:spPr>
          <a:xfrm>
            <a:off x="-105843" y="1131546"/>
            <a:ext cx="9157940" cy="369332"/>
          </a:xfrm>
          <a:prstGeom prst="rect">
            <a:avLst/>
          </a:prstGeom>
        </p:spPr>
        <p:txBody>
          <a:bodyPr wrap="square">
            <a:spAutoFit/>
          </a:bodyPr>
          <a:lstStyle/>
          <a:p>
            <a:pPr algn="ctr"/>
            <a:r>
              <a:rPr lang="it-IT" sz="1800" b="1" dirty="0">
                <a:latin typeface="Calibri" panose="020F0502020204030204" pitchFamily="34" charset="0"/>
                <a:cs typeface="Calibri" panose="020F0502020204030204" pitchFamily="34" charset="0"/>
              </a:rPr>
              <a:t>Variazione percentuale </a:t>
            </a:r>
            <a:r>
              <a:rPr lang="it-IT" sz="1800" b="1" dirty="0" smtClean="0">
                <a:latin typeface="Calibri" panose="020F0502020204030204" pitchFamily="34" charset="0"/>
                <a:cs typeface="Calibri" panose="020F0502020204030204" pitchFamily="34" charset="0"/>
              </a:rPr>
              <a:t>decessi </a:t>
            </a:r>
            <a:r>
              <a:rPr lang="it-IT" sz="1800" b="1" dirty="0">
                <a:latin typeface="Calibri" panose="020F0502020204030204" pitchFamily="34" charset="0"/>
                <a:cs typeface="Calibri" panose="020F0502020204030204" pitchFamily="34" charset="0"/>
              </a:rPr>
              <a:t>fra media 2015-2019 e </a:t>
            </a:r>
            <a:r>
              <a:rPr lang="it-IT" sz="1800" b="1" dirty="0" smtClean="0">
                <a:latin typeface="Calibri" panose="020F0502020204030204" pitchFamily="34" charset="0"/>
                <a:cs typeface="Calibri" panose="020F0502020204030204" pitchFamily="34" charset="0"/>
              </a:rPr>
              <a:t>2020. Comuni di residenza </a:t>
            </a:r>
            <a:endParaRPr lang="it-IT" sz="1800" b="1" dirty="0">
              <a:latin typeface="Calibri" panose="020F0502020204030204" pitchFamily="34" charset="0"/>
              <a:cs typeface="Calibri" panose="020F0502020204030204" pitchFamily="34" charset="0"/>
            </a:endParaRP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3657" y="1593762"/>
            <a:ext cx="4663608" cy="2616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e 4"/>
          <p:cNvSpPr/>
          <p:nvPr/>
        </p:nvSpPr>
        <p:spPr>
          <a:xfrm>
            <a:off x="8545269" y="3253563"/>
            <a:ext cx="414925" cy="20201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Ovale 15"/>
          <p:cNvSpPr/>
          <p:nvPr/>
        </p:nvSpPr>
        <p:spPr>
          <a:xfrm>
            <a:off x="8540153" y="3820633"/>
            <a:ext cx="414925" cy="20201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p:cNvSpPr/>
          <p:nvPr/>
        </p:nvSpPr>
        <p:spPr>
          <a:xfrm>
            <a:off x="8559209" y="2901847"/>
            <a:ext cx="414925" cy="202018"/>
          </a:xfrm>
          <a:prstGeom prst="ellipse">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Ovale 17"/>
          <p:cNvSpPr/>
          <p:nvPr/>
        </p:nvSpPr>
        <p:spPr>
          <a:xfrm>
            <a:off x="8540154" y="3463804"/>
            <a:ext cx="414925" cy="2020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3593805" y="4209932"/>
            <a:ext cx="5550195" cy="2554545"/>
          </a:xfrm>
          <a:prstGeom prst="rect">
            <a:avLst/>
          </a:prstGeom>
        </p:spPr>
        <p:txBody>
          <a:bodyPr wrap="square">
            <a:spAutoFit/>
          </a:bodyPr>
          <a:lstStyle/>
          <a:p>
            <a:r>
              <a:rPr lang="it-IT" sz="1600" b="1" dirty="0" smtClean="0">
                <a:latin typeface="Calibri" panose="020F0502020204030204" pitchFamily="34" charset="0"/>
                <a:cs typeface="Calibri" panose="020F0502020204030204" pitchFamily="34" charset="0"/>
              </a:rPr>
              <a:t>LA RIVINCITA SI CONSUMA ANCHE SUL FRONTE NASCITE</a:t>
            </a:r>
          </a:p>
          <a:p>
            <a:pPr algn="just"/>
            <a:r>
              <a:rPr lang="it-IT" sz="1600" dirty="0" smtClean="0">
                <a:latin typeface="Calibri" panose="020F0502020204030204" pitchFamily="34" charset="0"/>
                <a:cs typeface="Calibri" panose="020F0502020204030204" pitchFamily="34" charset="0"/>
              </a:rPr>
              <a:t>I </a:t>
            </a:r>
            <a:r>
              <a:rPr lang="it-IT" sz="1600" dirty="0">
                <a:latin typeface="Calibri" panose="020F0502020204030204" pitchFamily="34" charset="0"/>
                <a:cs typeface="Calibri" panose="020F0502020204030204" pitchFamily="34" charset="0"/>
              </a:rPr>
              <a:t>62 comuni di più piccola dimensione </a:t>
            </a:r>
            <a:r>
              <a:rPr lang="it-IT" sz="1600" dirty="0" smtClean="0">
                <a:latin typeface="Calibri" panose="020F0502020204030204" pitchFamily="34" charset="0"/>
                <a:cs typeface="Calibri" panose="020F0502020204030204" pitchFamily="34" charset="0"/>
              </a:rPr>
              <a:t>pur in </a:t>
            </a:r>
            <a:r>
              <a:rPr lang="it-IT" sz="1600" dirty="0">
                <a:latin typeface="Calibri" panose="020F0502020204030204" pitchFamily="34" charset="0"/>
                <a:cs typeface="Calibri" panose="020F0502020204030204" pitchFamily="34" charset="0"/>
              </a:rPr>
              <a:t>un contesto di numeri assoluti particolarmente bassi, hanno incrementato il numero di nascite di oltre il 6% fra 2019 e 2020 arrivando a superare il 16% nei comuni a bassa densità demografica, territori che peraltro possono vantare anche numeri assoluti più solidi. Il resto del territorio presenta invece bilanci negativi che diventano tanto più negativi quanto maggiore è la dimensione media dei territori in termini di popolazione residente. </a:t>
            </a:r>
            <a:r>
              <a:rPr lang="it-IT" sz="1600" dirty="0" smtClean="0">
                <a:latin typeface="Calibri" panose="020F0502020204030204" pitchFamily="34" charset="0"/>
                <a:cs typeface="Calibri" panose="020F0502020204030204" pitchFamily="34" charset="0"/>
              </a:rPr>
              <a:t>In generale in provincia di Pavia vi è tendenza alla denatalità molto accentuata.</a:t>
            </a:r>
            <a:endParaRPr lang="it-I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467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38204"/>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9" y="-83210"/>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Il tema della chiusura di impresa: una processo al momento «informale»</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7" name="Rettangolo 6"/>
          <p:cNvSpPr/>
          <p:nvPr/>
        </p:nvSpPr>
        <p:spPr>
          <a:xfrm>
            <a:off x="-105843" y="825892"/>
            <a:ext cx="9157940" cy="369332"/>
          </a:xfrm>
          <a:prstGeom prst="rect">
            <a:avLst/>
          </a:prstGeom>
        </p:spPr>
        <p:txBody>
          <a:bodyPr wrap="square">
            <a:spAutoFit/>
          </a:bodyPr>
          <a:lstStyle/>
          <a:p>
            <a:pPr algn="ctr"/>
            <a:r>
              <a:rPr lang="it-IT" sz="1800" b="1" dirty="0">
                <a:latin typeface="Calibri" panose="020F0502020204030204" pitchFamily="34" charset="0"/>
                <a:cs typeface="Calibri" panose="020F0502020204030204" pitchFamily="34" charset="0"/>
              </a:rPr>
              <a:t>Variazione percentuale </a:t>
            </a:r>
            <a:r>
              <a:rPr lang="it-IT" sz="1800" b="1" dirty="0" smtClean="0">
                <a:latin typeface="Calibri" panose="020F0502020204030204" pitchFamily="34" charset="0"/>
                <a:cs typeface="Calibri" panose="020F0502020204030204" pitchFamily="34" charset="0"/>
              </a:rPr>
              <a:t>imprese cessate non d’ufficio fra 2019 e 2020</a:t>
            </a:r>
            <a:endParaRPr lang="it-IT" sz="1800" b="1" dirty="0">
              <a:latin typeface="Calibri" panose="020F0502020204030204" pitchFamily="34" charset="0"/>
              <a:cs typeface="Calibri" panose="020F050202020403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61369"/>
            <a:ext cx="6553891" cy="4037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ttangolo 9"/>
          <p:cNvSpPr/>
          <p:nvPr/>
        </p:nvSpPr>
        <p:spPr>
          <a:xfrm>
            <a:off x="6553890" y="1405356"/>
            <a:ext cx="2590110" cy="3785652"/>
          </a:xfrm>
          <a:prstGeom prst="rect">
            <a:avLst/>
          </a:prstGeom>
        </p:spPr>
        <p:txBody>
          <a:bodyPr wrap="square">
            <a:spAutoFit/>
          </a:bodyPr>
          <a:lstStyle/>
          <a:p>
            <a:pPr algn="just"/>
            <a:r>
              <a:rPr lang="it-IT" sz="1600" dirty="0" smtClean="0">
                <a:latin typeface="Calibri" panose="020F0502020204030204" pitchFamily="34" charset="0"/>
                <a:cs typeface="Calibri" panose="020F0502020204030204" pitchFamily="34" charset="0"/>
              </a:rPr>
              <a:t>In provincia di Pavia sono state chiuse nel 2020 circa 450 imprese rispetto al 2019</a:t>
            </a:r>
          </a:p>
          <a:p>
            <a:pPr algn="just"/>
            <a:endParaRPr lang="it-IT" sz="1600" dirty="0">
              <a:latin typeface="Calibri" panose="020F0502020204030204" pitchFamily="34" charset="0"/>
              <a:cs typeface="Calibri" panose="020F0502020204030204" pitchFamily="34" charset="0"/>
            </a:endParaRPr>
          </a:p>
          <a:p>
            <a:pPr algn="just"/>
            <a:r>
              <a:rPr lang="it-IT" sz="1600" dirty="0" smtClean="0">
                <a:latin typeface="Calibri" panose="020F0502020204030204" pitchFamily="34" charset="0"/>
                <a:cs typeface="Calibri" panose="020F0502020204030204" pitchFamily="34" charset="0"/>
              </a:rPr>
              <a:t>In particolare il ridimensionamento delle chiusure ha riguardato prevalentemente le ditte individuali mentre è stato molto forte il processo di chiusura delle società di capitale. Un fenomeno quest’ultimo molto diffuso in tutta la fascia padana della regione.</a:t>
            </a:r>
          </a:p>
        </p:txBody>
      </p:sp>
      <p:sp>
        <p:nvSpPr>
          <p:cNvPr id="11" name="Rettangolo 10"/>
          <p:cNvSpPr/>
          <p:nvPr/>
        </p:nvSpPr>
        <p:spPr>
          <a:xfrm>
            <a:off x="0" y="5302087"/>
            <a:ext cx="9001631" cy="830997"/>
          </a:xfrm>
          <a:prstGeom prst="rect">
            <a:avLst/>
          </a:prstGeom>
        </p:spPr>
        <p:txBody>
          <a:bodyPr wrap="square">
            <a:spAutoFit/>
          </a:bodyPr>
          <a:lstStyle/>
          <a:p>
            <a:pPr algn="just"/>
            <a:r>
              <a:rPr lang="it-IT" sz="1600" dirty="0" smtClean="0">
                <a:latin typeface="Calibri" panose="020F0502020204030204" pitchFamily="34" charset="0"/>
                <a:cs typeface="Calibri" panose="020F0502020204030204" pitchFamily="34" charset="0"/>
              </a:rPr>
              <a:t>Anche i primi 3 mesi del 2021 sembrano confermare la tendenza emersa nel corso del 2021. Nel trimestre gennaio-marzo del 2021 sono state chiuse 967 imprese, 169 in meno rispetto al corrispondente periodo nell’anno precedente. Si tratta del dato di gran lunga più basso fra tutti i primi trimestri dell’ultimo anno.</a:t>
            </a:r>
          </a:p>
        </p:txBody>
      </p:sp>
    </p:spTree>
    <p:extLst>
      <p:ext uri="{BB962C8B-B14F-4D97-AF65-F5344CB8AC3E}">
        <p14:creationId xmlns:p14="http://schemas.microsoft.com/office/powerpoint/2010/main" val="301246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38204"/>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9" y="-83210"/>
            <a:ext cx="8831765" cy="523220"/>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Ma qualche settore comunque già sembra in sofferenza</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7" name="Rettangolo 6"/>
          <p:cNvSpPr/>
          <p:nvPr/>
        </p:nvSpPr>
        <p:spPr>
          <a:xfrm>
            <a:off x="-105843" y="825892"/>
            <a:ext cx="9157940" cy="646331"/>
          </a:xfrm>
          <a:prstGeom prst="rect">
            <a:avLst/>
          </a:prstGeom>
        </p:spPr>
        <p:txBody>
          <a:bodyPr wrap="square">
            <a:spAutoFit/>
          </a:bodyPr>
          <a:lstStyle/>
          <a:p>
            <a:pPr algn="ctr"/>
            <a:r>
              <a:rPr lang="it-IT" sz="1800" b="1" dirty="0">
                <a:latin typeface="Calibri" panose="020F0502020204030204" pitchFamily="34" charset="0"/>
                <a:cs typeface="Calibri" panose="020F0502020204030204" pitchFamily="34" charset="0"/>
              </a:rPr>
              <a:t>Variazione percentuale </a:t>
            </a:r>
            <a:r>
              <a:rPr lang="it-IT" sz="1800" b="1" dirty="0" smtClean="0">
                <a:latin typeface="Calibri" panose="020F0502020204030204" pitchFamily="34" charset="0"/>
                <a:cs typeface="Calibri" panose="020F0502020204030204" pitchFamily="34" charset="0"/>
              </a:rPr>
              <a:t>imprese cessate non d’ufficio fra 2019 e 2020 in alcuni settori significativi dell’economia pavese</a:t>
            </a:r>
            <a:endParaRPr lang="it-IT" sz="1800" b="1" dirty="0">
              <a:latin typeface="Calibri" panose="020F0502020204030204" pitchFamily="34" charset="0"/>
              <a:cs typeface="Calibri" panose="020F050202020403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196" y="1446122"/>
            <a:ext cx="7658100" cy="409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ttangolo 8"/>
          <p:cNvSpPr/>
          <p:nvPr/>
        </p:nvSpPr>
        <p:spPr>
          <a:xfrm>
            <a:off x="-27689" y="5525348"/>
            <a:ext cx="9001631" cy="1323439"/>
          </a:xfrm>
          <a:prstGeom prst="rect">
            <a:avLst/>
          </a:prstGeom>
        </p:spPr>
        <p:txBody>
          <a:bodyPr wrap="square">
            <a:spAutoFit/>
          </a:bodyPr>
          <a:lstStyle/>
          <a:p>
            <a:pPr algn="just"/>
            <a:r>
              <a:rPr lang="it-IT" sz="1600" dirty="0" smtClean="0">
                <a:latin typeface="Calibri" panose="020F0502020204030204" pitchFamily="34" charset="0"/>
                <a:cs typeface="Calibri" panose="020F0502020204030204" pitchFamily="34" charset="0"/>
              </a:rPr>
              <a:t>Il quadro</a:t>
            </a:r>
            <a:r>
              <a:rPr lang="it-IT" sz="1600" dirty="0">
                <a:latin typeface="Calibri" panose="020F0502020204030204" pitchFamily="34" charset="0"/>
                <a:cs typeface="Calibri" panose="020F0502020204030204" pitchFamily="34" charset="0"/>
              </a:rPr>
              <a:t> </a:t>
            </a:r>
            <a:r>
              <a:rPr lang="it-IT" sz="1600" dirty="0" smtClean="0">
                <a:latin typeface="Calibri" panose="020F0502020204030204" pitchFamily="34" charset="0"/>
                <a:cs typeface="Calibri" panose="020F0502020204030204" pitchFamily="34" charset="0"/>
              </a:rPr>
              <a:t>settoriale delle chiusure dei primi tre mesi del 2021 conferma alcune tendenze del 2020 (ad esempio le difficoltà del commercio al dettaglio) ma anche alcune difficoltà di settori «inattesi» come alcune attività connesse con il mondo del credito e delle assicurazioni, il metallurgico, il settore delle riparazioni di beni e ancora una volta un settore connesso con il mondo dell’informatica. In deciso calo le chiusure degli esercizi della ristorazione.	</a:t>
            </a:r>
          </a:p>
        </p:txBody>
      </p:sp>
    </p:spTree>
    <p:extLst>
      <p:ext uri="{BB962C8B-B14F-4D97-AF65-F5344CB8AC3E}">
        <p14:creationId xmlns:p14="http://schemas.microsoft.com/office/powerpoint/2010/main" val="3771545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9" y="-83210"/>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Incertezza generale=crisi di creazione di nuova impresa. Ma non è solo colpa del Covid-19</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7" name="Rettangolo 6"/>
          <p:cNvSpPr/>
          <p:nvPr/>
        </p:nvSpPr>
        <p:spPr>
          <a:xfrm>
            <a:off x="0" y="788552"/>
            <a:ext cx="9157940" cy="369332"/>
          </a:xfrm>
          <a:prstGeom prst="rect">
            <a:avLst/>
          </a:prstGeom>
        </p:spPr>
        <p:txBody>
          <a:bodyPr wrap="square">
            <a:spAutoFit/>
          </a:bodyPr>
          <a:lstStyle/>
          <a:p>
            <a:pPr algn="ctr"/>
            <a:r>
              <a:rPr lang="it-IT" sz="1800" b="1" dirty="0">
                <a:latin typeface="Calibri" panose="020F0502020204030204" pitchFamily="34" charset="0"/>
                <a:cs typeface="Calibri" panose="020F0502020204030204" pitchFamily="34" charset="0"/>
              </a:rPr>
              <a:t>Variazione percentuale </a:t>
            </a:r>
            <a:r>
              <a:rPr lang="it-IT" sz="1800" b="1" dirty="0" smtClean="0">
                <a:latin typeface="Calibri" panose="020F0502020204030204" pitchFamily="34" charset="0"/>
                <a:cs typeface="Calibri" panose="020F0502020204030204" pitchFamily="34" charset="0"/>
              </a:rPr>
              <a:t>imprese iscritte fra 2019 e 2020</a:t>
            </a:r>
            <a:endParaRPr lang="it-IT" sz="1800" b="1" dirty="0">
              <a:latin typeface="Calibri" panose="020F0502020204030204" pitchFamily="34" charset="0"/>
              <a:cs typeface="Calibri" panose="020F050202020403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 y="1179149"/>
            <a:ext cx="6712567" cy="412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ttangolo 8"/>
          <p:cNvSpPr/>
          <p:nvPr/>
        </p:nvSpPr>
        <p:spPr>
          <a:xfrm>
            <a:off x="0" y="5385551"/>
            <a:ext cx="9171497" cy="1077218"/>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I primi 3 mesi confermano quella che è una sorta di stagnazione del fenomeno dell’iscrizione di impresa. Rispetto a 12 mesi orsono il numero di imprese iscritte è cresciuto di appena 15 unità arrivano a quota 753. Siamo comunque distanti circa 200 unità rispetto all’analogo periodo del 2019 e più in generale rispetto ai primi trimestri degli anni precedenti quando si viaggiava quasi sempre sopra quota 900 iscrizioni.</a:t>
            </a:r>
          </a:p>
        </p:txBody>
      </p:sp>
      <p:sp>
        <p:nvSpPr>
          <p:cNvPr id="13" name="Rettangolo 12"/>
          <p:cNvSpPr/>
          <p:nvPr/>
        </p:nvSpPr>
        <p:spPr>
          <a:xfrm>
            <a:off x="6688145" y="1082219"/>
            <a:ext cx="2469795" cy="4278094"/>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Primo bimestre del 2019/Primo bimestre del 2020: -11%</a:t>
            </a:r>
          </a:p>
          <a:p>
            <a:pPr algn="just"/>
            <a:endParaRPr lang="it-IT" sz="1600" dirty="0" smtClean="0">
              <a:latin typeface="Calibri" panose="020F0502020204030204" pitchFamily="34" charset="0"/>
              <a:cs typeface="Calibri" panose="020F0502020204030204" pitchFamily="34" charset="0"/>
            </a:endParaRPr>
          </a:p>
          <a:p>
            <a:pPr algn="just"/>
            <a:r>
              <a:rPr lang="it-IT" sz="1600" dirty="0" smtClean="0">
                <a:latin typeface="Calibri" panose="020F0502020204030204" pitchFamily="34" charset="0"/>
                <a:cs typeface="Calibri" panose="020F0502020204030204" pitchFamily="34" charset="0"/>
              </a:rPr>
              <a:t>Ditte individuali: -20,5%</a:t>
            </a:r>
          </a:p>
          <a:p>
            <a:pPr algn="just"/>
            <a:endParaRPr lang="it-IT" sz="1600" dirty="0">
              <a:latin typeface="Calibri" panose="020F0502020204030204" pitchFamily="34" charset="0"/>
              <a:cs typeface="Calibri" panose="020F0502020204030204" pitchFamily="34" charset="0"/>
            </a:endParaRPr>
          </a:p>
          <a:p>
            <a:pPr algn="just"/>
            <a:r>
              <a:rPr lang="it-IT" sz="1600" dirty="0" smtClean="0">
                <a:latin typeface="Calibri" panose="020F0502020204030204" pitchFamily="34" charset="0"/>
                <a:cs typeface="Calibri" panose="020F0502020204030204" pitchFamily="34" charset="0"/>
              </a:rPr>
              <a:t>Alcune possibili letture:</a:t>
            </a:r>
          </a:p>
          <a:p>
            <a:pPr marL="285750" indent="-285750" algn="just">
              <a:buFont typeface="Arial" panose="020B0604020202020204" pitchFamily="34" charset="0"/>
              <a:buChar char="•"/>
            </a:pPr>
            <a:r>
              <a:rPr lang="it-IT" sz="1600" dirty="0" smtClean="0">
                <a:latin typeface="Calibri" panose="020F0502020204030204" pitchFamily="34" charset="0"/>
                <a:cs typeface="Calibri" panose="020F0502020204030204" pitchFamily="34" charset="0"/>
              </a:rPr>
              <a:t>Vicinanza con Milano (che porta potenziali nuovi imprenditori a scegliere quei territori);</a:t>
            </a:r>
          </a:p>
          <a:p>
            <a:pPr marL="285750" indent="-285750" algn="just">
              <a:buFont typeface="Arial" panose="020B0604020202020204" pitchFamily="34" charset="0"/>
              <a:buChar char="•"/>
            </a:pPr>
            <a:r>
              <a:rPr lang="it-IT" sz="1600" dirty="0" smtClean="0">
                <a:latin typeface="Calibri" panose="020F0502020204030204" pitchFamily="34" charset="0"/>
                <a:cs typeface="Calibri" panose="020F0502020204030204" pitchFamily="34" charset="0"/>
              </a:rPr>
              <a:t>L’età media della popolazione molto elevata con tendenza ad un ulteriore sviluppo (Pavia è la provincia lombarda più anziana)</a:t>
            </a:r>
          </a:p>
        </p:txBody>
      </p:sp>
    </p:spTree>
    <p:extLst>
      <p:ext uri="{BB962C8B-B14F-4D97-AF65-F5344CB8AC3E}">
        <p14:creationId xmlns:p14="http://schemas.microsoft.com/office/powerpoint/2010/main" val="2607191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9" y="-83210"/>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Un sempre minore interesse da parte dei giovani a fare impresa</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7" name="Rettangolo 6"/>
          <p:cNvSpPr/>
          <p:nvPr/>
        </p:nvSpPr>
        <p:spPr>
          <a:xfrm>
            <a:off x="0" y="788552"/>
            <a:ext cx="9157940" cy="646331"/>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Rapporto fra imprese giovanili registrate e popolazione residente 18-34 anni. Valori per 1.000 giovani 18-34 anni</a:t>
            </a:r>
            <a:endParaRPr lang="it-IT" sz="1800" b="1" dirty="0">
              <a:latin typeface="Calibri" panose="020F0502020204030204" pitchFamily="34" charset="0"/>
              <a:cs typeface="Calibri" panose="020F0502020204030204" pitchFamily="34" charset="0"/>
            </a:endParaRP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927" y="1443883"/>
            <a:ext cx="8267700" cy="379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ttangolo 10"/>
          <p:cNvSpPr/>
          <p:nvPr/>
        </p:nvSpPr>
        <p:spPr>
          <a:xfrm>
            <a:off x="0" y="5344846"/>
            <a:ext cx="9171497" cy="1323439"/>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Per la prima volta da quando esiste la misurazione del fenomeno dell’imprenditoria giovanile (anno 2011) in provincia di Pavia ci sono meno di 4.000 imprese giovanili registrate (per la precisione 3.907).</a:t>
            </a:r>
          </a:p>
          <a:p>
            <a:pPr algn="just"/>
            <a:r>
              <a:rPr lang="it-IT" sz="1600" dirty="0" smtClean="0">
                <a:latin typeface="Calibri" panose="020F0502020204030204" pitchFamily="34" charset="0"/>
                <a:cs typeface="Calibri" panose="020F0502020204030204" pitchFamily="34" charset="0"/>
              </a:rPr>
              <a:t>Calo solo attribuibile al Covid-19? Niente affatto. Nel 2011 la propensione a fare a impresa da parte dei giovani della provincia di Pavia era pari a 6,1 imprese giovanili ogni 1.000 persone 18-34 anni (le imprese giovanili erano 5.758) </a:t>
            </a:r>
          </a:p>
        </p:txBody>
      </p:sp>
    </p:spTree>
    <p:extLst>
      <p:ext uri="{BB962C8B-B14F-4D97-AF65-F5344CB8AC3E}">
        <p14:creationId xmlns:p14="http://schemas.microsoft.com/office/powerpoint/2010/main" val="161037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9" y="-83210"/>
            <a:ext cx="8831765" cy="523220"/>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Le iscrizioni di impresa nei territori</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7" name="Rettangolo 6"/>
          <p:cNvSpPr/>
          <p:nvPr/>
        </p:nvSpPr>
        <p:spPr>
          <a:xfrm>
            <a:off x="-105843" y="825892"/>
            <a:ext cx="9157940" cy="369332"/>
          </a:xfrm>
          <a:prstGeom prst="rect">
            <a:avLst/>
          </a:prstGeom>
        </p:spPr>
        <p:txBody>
          <a:bodyPr wrap="square">
            <a:spAutoFit/>
          </a:bodyPr>
          <a:lstStyle/>
          <a:p>
            <a:pPr algn="ctr"/>
            <a:r>
              <a:rPr lang="it-IT" sz="1800" b="1" dirty="0">
                <a:latin typeface="Calibri" panose="020F0502020204030204" pitchFamily="34" charset="0"/>
                <a:cs typeface="Calibri" panose="020F0502020204030204" pitchFamily="34" charset="0"/>
              </a:rPr>
              <a:t>Variazione percentuale </a:t>
            </a:r>
            <a:r>
              <a:rPr lang="it-IT" sz="1800" b="1" dirty="0" smtClean="0">
                <a:latin typeface="Calibri" panose="020F0502020204030204" pitchFamily="34" charset="0"/>
                <a:cs typeface="Calibri" panose="020F0502020204030204" pitchFamily="34" charset="0"/>
              </a:rPr>
              <a:t>imprese iscritte fra 2019 e 2020</a:t>
            </a:r>
            <a:endParaRPr lang="it-IT" sz="1800" b="1" dirty="0">
              <a:latin typeface="Calibri" panose="020F0502020204030204" pitchFamily="34" charset="0"/>
              <a:cs typeface="Calibri" panose="020F0502020204030204"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93689"/>
            <a:ext cx="5535483" cy="5451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3"/>
          <p:cNvSpPr/>
          <p:nvPr/>
        </p:nvSpPr>
        <p:spPr>
          <a:xfrm>
            <a:off x="5517195" y="1884805"/>
            <a:ext cx="3626803" cy="3785652"/>
          </a:xfrm>
          <a:prstGeom prst="rect">
            <a:avLst/>
          </a:prstGeom>
        </p:spPr>
        <p:txBody>
          <a:bodyPr wrap="square">
            <a:spAutoFit/>
          </a:bodyPr>
          <a:lstStyle/>
          <a:p>
            <a:pPr algn="just"/>
            <a:r>
              <a:rPr lang="it-IT" sz="1600" dirty="0" smtClean="0">
                <a:latin typeface="Calibri" panose="020F0502020204030204" pitchFamily="34" charset="0"/>
                <a:cs typeface="Calibri" panose="020F0502020204030204" pitchFamily="34" charset="0"/>
              </a:rPr>
              <a:t>Dicotomia </a:t>
            </a:r>
            <a:r>
              <a:rPr lang="it-IT" sz="1600" dirty="0">
                <a:latin typeface="Calibri" panose="020F0502020204030204" pitchFamily="34" charset="0"/>
                <a:cs typeface="Calibri" panose="020F0502020204030204" pitchFamily="34" charset="0"/>
              </a:rPr>
              <a:t>molto netta fra Lomellina da una parte e Pavese e Oltrepò Pavese </a:t>
            </a:r>
            <a:r>
              <a:rPr lang="it-IT" sz="1600" dirty="0" smtClean="0">
                <a:latin typeface="Calibri" panose="020F0502020204030204" pitchFamily="34" charset="0"/>
                <a:cs typeface="Calibri" panose="020F0502020204030204" pitchFamily="34" charset="0"/>
              </a:rPr>
              <a:t>dall’altra:</a:t>
            </a:r>
          </a:p>
          <a:p>
            <a:pPr algn="just"/>
            <a:r>
              <a:rPr lang="it-IT" sz="1600" dirty="0" smtClean="0">
                <a:latin typeface="Calibri" panose="020F0502020204030204" pitchFamily="34" charset="0"/>
                <a:cs typeface="Calibri" panose="020F0502020204030204" pitchFamily="34" charset="0"/>
              </a:rPr>
              <a:t>Lomellina: -24,9%</a:t>
            </a:r>
          </a:p>
          <a:p>
            <a:pPr algn="just"/>
            <a:r>
              <a:rPr lang="it-IT" sz="1600" dirty="0" smtClean="0">
                <a:latin typeface="Calibri" panose="020F0502020204030204" pitchFamily="34" charset="0"/>
                <a:cs typeface="Calibri" panose="020F0502020204030204" pitchFamily="34" charset="0"/>
              </a:rPr>
              <a:t>Oltrepò Pavese: -17,4%</a:t>
            </a:r>
          </a:p>
          <a:p>
            <a:pPr algn="just"/>
            <a:r>
              <a:rPr lang="it-IT" sz="1600" dirty="0" smtClean="0">
                <a:latin typeface="Calibri" panose="020F0502020204030204" pitchFamily="34" charset="0"/>
                <a:cs typeface="Calibri" panose="020F0502020204030204" pitchFamily="34" charset="0"/>
              </a:rPr>
              <a:t>Pavese: -18,8%</a:t>
            </a:r>
          </a:p>
          <a:p>
            <a:pPr algn="just"/>
            <a:endParaRPr lang="it-IT" sz="1600" dirty="0" smtClean="0">
              <a:latin typeface="Calibri" panose="020F0502020204030204" pitchFamily="34" charset="0"/>
              <a:cs typeface="Calibri" panose="020F0502020204030204" pitchFamily="34" charset="0"/>
            </a:endParaRPr>
          </a:p>
          <a:p>
            <a:pPr algn="just"/>
            <a:r>
              <a:rPr lang="it-IT" sz="1600" dirty="0" smtClean="0">
                <a:latin typeface="Calibri" panose="020F0502020204030204" pitchFamily="34" charset="0"/>
                <a:cs typeface="Calibri" panose="020F0502020204030204" pitchFamily="34" charset="0"/>
              </a:rPr>
              <a:t>I </a:t>
            </a:r>
            <a:r>
              <a:rPr lang="it-IT" sz="1600" dirty="0">
                <a:latin typeface="Calibri" panose="020F0502020204030204" pitchFamily="34" charset="0"/>
                <a:cs typeface="Calibri" panose="020F0502020204030204" pitchFamily="34" charset="0"/>
              </a:rPr>
              <a:t>10 comuni con il maggior numero di imprese registrate al 31 dicembre 2020 (che assorbono il 48,9% di tutte le imprese registrate nella provincia di Pavia) hanno subito un calo di iscrizioni pari al 16% molto più contenuto rispetto a quello degli altri comuni che hanno chiuso con un bilancio di -25</a:t>
            </a:r>
            <a:r>
              <a:rPr lang="it-IT" sz="1600" dirty="0" smtClean="0">
                <a:latin typeface="Calibri" panose="020F0502020204030204" pitchFamily="34" charset="0"/>
                <a:cs typeface="Calibri" panose="020F0502020204030204" pitchFamily="34" charset="0"/>
              </a:rPr>
              <a:t>%.</a:t>
            </a:r>
            <a:endParaRPr lang="it-I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6060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7" y="87228"/>
            <a:ext cx="8831765" cy="523220"/>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Lo stato di salute delle imprese pavesi</a:t>
            </a:r>
            <a:endParaRPr lang="it-IT" sz="2800" dirty="0">
              <a:solidFill>
                <a:schemeClr val="bg1"/>
              </a:solidFill>
              <a:latin typeface="Calibri" panose="020F0502020204030204" pitchFamily="34" charset="0"/>
              <a:ea typeface="+mj-ea"/>
              <a:cs typeface="Calibri" panose="020F0502020204030204" pitchFamily="34" charset="0"/>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082" y="1722048"/>
            <a:ext cx="8542337" cy="431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ttangolo 9"/>
          <p:cNvSpPr/>
          <p:nvPr/>
        </p:nvSpPr>
        <p:spPr>
          <a:xfrm>
            <a:off x="0" y="6038936"/>
            <a:ext cx="9171497" cy="830997"/>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Rispetto alle province più simili in termini di distribuzione delle imprese per forma giuridica, la provincia di Pavia è stata nel 2020 una delle più performanti in termini di evoluzione temporale delle situazioni di crisi aziendale </a:t>
            </a:r>
          </a:p>
        </p:txBody>
      </p:sp>
      <p:sp>
        <p:nvSpPr>
          <p:cNvPr id="8" name="Rettangolo 7"/>
          <p:cNvSpPr/>
          <p:nvPr/>
        </p:nvSpPr>
        <p:spPr>
          <a:xfrm>
            <a:off x="0" y="788552"/>
            <a:ext cx="9157940" cy="646331"/>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Incidenza percentuale delle imprese in procedura concorsuale o scioglimento/liquidazione per ogni 100 imprese registrate</a:t>
            </a:r>
            <a:endParaRPr lang="it-IT"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0424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6" y="-128216"/>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Il mercato del lavoro: i dati probabilmente non dicono ancora tutta la verità</a:t>
            </a:r>
            <a:endParaRPr lang="it-IT" sz="2800" dirty="0">
              <a:solidFill>
                <a:schemeClr val="bg1"/>
              </a:solidFill>
              <a:latin typeface="Calibri" panose="020F0502020204030204" pitchFamily="34" charset="0"/>
              <a:ea typeface="+mj-ea"/>
              <a:cs typeface="Calibri" panose="020F050202020403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366" y="1161792"/>
            <a:ext cx="6743700" cy="454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ttangolo 7"/>
          <p:cNvSpPr/>
          <p:nvPr/>
        </p:nvSpPr>
        <p:spPr>
          <a:xfrm>
            <a:off x="-20719" y="780886"/>
            <a:ext cx="9157940" cy="369332"/>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Variazione percentuale del numero di occupati fra 2019 e 2020 per alcune tipologie di occupati</a:t>
            </a:r>
            <a:endParaRPr lang="it-IT" sz="1800" b="1" dirty="0">
              <a:latin typeface="Calibri" panose="020F0502020204030204" pitchFamily="34" charset="0"/>
              <a:cs typeface="Calibri" panose="020F0502020204030204" pitchFamily="34" charset="0"/>
            </a:endParaRPr>
          </a:p>
        </p:txBody>
      </p:sp>
      <p:sp>
        <p:nvSpPr>
          <p:cNvPr id="9" name="Rettangolo 8"/>
          <p:cNvSpPr/>
          <p:nvPr/>
        </p:nvSpPr>
        <p:spPr>
          <a:xfrm>
            <a:off x="0" y="5780782"/>
            <a:ext cx="9171497" cy="1077218"/>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Se nel complesso del paese l’occupazione (in termini di teste) ha relativamente tenuto, in provincia di Pavia gli effetti cominciano a farsi vedere in maniera decisamente più profonda. Le vittime principali: le donne e gli occupati a tempo determinato, quelli dell’industria in senso stretto e quelli del commercio, turismo e ristorazione.</a:t>
            </a:r>
          </a:p>
        </p:txBody>
      </p:sp>
      <p:sp>
        <p:nvSpPr>
          <p:cNvPr id="11" name="Rettangolo 10"/>
          <p:cNvSpPr/>
          <p:nvPr/>
        </p:nvSpPr>
        <p:spPr>
          <a:xfrm>
            <a:off x="6886066" y="1502034"/>
            <a:ext cx="2285431" cy="3293209"/>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I dati del mercato del lavoro sono condizionati dal quadro definitorio sottostante.</a:t>
            </a:r>
          </a:p>
          <a:p>
            <a:pPr algn="just"/>
            <a:r>
              <a:rPr lang="it-IT" sz="1600" dirty="0" smtClean="0">
                <a:latin typeface="Calibri" panose="020F0502020204030204" pitchFamily="34" charset="0"/>
                <a:cs typeface="Calibri" panose="020F0502020204030204" pitchFamily="34" charset="0"/>
              </a:rPr>
              <a:t>Alcuni esempi: i cassaintegrati sono considerati occupati (pur non dando un contributo economico), i disoccupati sono scesi a livelli modesti solo perché non hanno cercato una occupazione.</a:t>
            </a:r>
          </a:p>
        </p:txBody>
      </p:sp>
    </p:spTree>
    <p:extLst>
      <p:ext uri="{BB962C8B-B14F-4D97-AF65-F5344CB8AC3E}">
        <p14:creationId xmlns:p14="http://schemas.microsoft.com/office/powerpoint/2010/main" val="2028590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6" y="-128216"/>
            <a:ext cx="8831765" cy="954107"/>
          </a:xfrm>
          <a:prstGeom prst="rect">
            <a:avLst/>
          </a:prstGeom>
          <a:noFill/>
        </p:spPr>
        <p:txBody>
          <a:bodyPr wrap="square" rtlCol="0">
            <a:spAutoFit/>
          </a:bodyPr>
          <a:lstStyle/>
          <a:p>
            <a:pPr algn="ctr"/>
            <a:r>
              <a:rPr lang="it-IT" sz="2800" dirty="0" err="1" smtClean="0">
                <a:solidFill>
                  <a:schemeClr val="bg1"/>
                </a:solidFill>
                <a:latin typeface="Calibri" panose="020F0502020204030204" pitchFamily="34" charset="0"/>
                <a:ea typeface="+mj-ea"/>
                <a:cs typeface="Calibri" panose="020F0502020204030204" pitchFamily="34" charset="0"/>
              </a:rPr>
              <a:t>E’evidente</a:t>
            </a:r>
            <a:r>
              <a:rPr lang="it-IT" sz="2800" dirty="0" smtClean="0">
                <a:solidFill>
                  <a:schemeClr val="bg1"/>
                </a:solidFill>
                <a:latin typeface="Calibri" panose="020F0502020204030204" pitchFamily="34" charset="0"/>
                <a:ea typeface="+mj-ea"/>
                <a:cs typeface="Calibri" panose="020F0502020204030204" pitchFamily="34" charset="0"/>
              </a:rPr>
              <a:t> il calo delle ore lavorate che avrà ovviamente conseguenze sull’andamento del valore aggiunto</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8" name="Rettangolo 7"/>
          <p:cNvSpPr/>
          <p:nvPr/>
        </p:nvSpPr>
        <p:spPr>
          <a:xfrm>
            <a:off x="-20719" y="780886"/>
            <a:ext cx="9157940" cy="369332"/>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Variazione percentuale del numero di ore lavorate fra 2019 e 2020</a:t>
            </a:r>
            <a:endParaRPr lang="it-IT" sz="1800" b="1" dirty="0">
              <a:latin typeface="Calibri" panose="020F0502020204030204" pitchFamily="34" charset="0"/>
              <a:cs typeface="Calibri" panose="020F0502020204030204" pitchFamily="34" charset="0"/>
            </a:endParaRPr>
          </a:p>
        </p:txBody>
      </p:sp>
      <p:sp>
        <p:nvSpPr>
          <p:cNvPr id="11" name="Rettangolo 10"/>
          <p:cNvSpPr/>
          <p:nvPr/>
        </p:nvSpPr>
        <p:spPr>
          <a:xfrm>
            <a:off x="6210300" y="1150218"/>
            <a:ext cx="2961197" cy="4770537"/>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Al di la della effettiva entità della variazione che può risentire anche della componente dell’erraticità statistica quello che appare evidente è il fatto che l’economia pavese sembra essersi fermata maggiormente rispetto ad altre economie territoriali della regione.</a:t>
            </a:r>
          </a:p>
          <a:p>
            <a:pPr algn="just"/>
            <a:endParaRPr lang="it-IT" sz="1600" dirty="0">
              <a:latin typeface="Calibri" panose="020F0502020204030204" pitchFamily="34" charset="0"/>
              <a:cs typeface="Calibri" panose="020F0502020204030204" pitchFamily="34" charset="0"/>
            </a:endParaRPr>
          </a:p>
          <a:p>
            <a:pPr algn="just"/>
            <a:r>
              <a:rPr lang="it-IT" sz="1600" dirty="0" smtClean="0">
                <a:latin typeface="Calibri" panose="020F0502020204030204" pitchFamily="34" charset="0"/>
                <a:cs typeface="Calibri" panose="020F0502020204030204" pitchFamily="34" charset="0"/>
              </a:rPr>
              <a:t>A livello settoriale la perdita di ore lavorate caratterizza molto commercio, turismo e somministrazione (-43%)  mentre il manifatturiero ha saputo meglio limitare i danni visto che una delle principali «colpevoli» della contrazione è il settore delle riparazioni.</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0218"/>
            <a:ext cx="6210300" cy="529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4355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6" y="-128216"/>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Ampio calo delle ore lavorate ma «scarso» ricorso alla Cassa Integrazione Guadagni</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8" name="Rettangolo 7"/>
          <p:cNvSpPr/>
          <p:nvPr/>
        </p:nvSpPr>
        <p:spPr>
          <a:xfrm>
            <a:off x="-20719" y="780886"/>
            <a:ext cx="9157940" cy="369332"/>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Numero di ore di cassa integrazione per occupato dipendente. Anno 2020</a:t>
            </a:r>
            <a:endParaRPr lang="it-IT" sz="1800" b="1" dirty="0">
              <a:latin typeface="Calibri" panose="020F0502020204030204" pitchFamily="34" charset="0"/>
              <a:cs typeface="Calibri" panose="020F0502020204030204" pitchFamily="34" charset="0"/>
            </a:endParaRPr>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585" y="1150218"/>
            <a:ext cx="7807325" cy="3998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ttangolo 8"/>
          <p:cNvSpPr/>
          <p:nvPr/>
        </p:nvSpPr>
        <p:spPr>
          <a:xfrm>
            <a:off x="0" y="5265018"/>
            <a:ext cx="9144000" cy="1323439"/>
          </a:xfrm>
          <a:prstGeom prst="rect">
            <a:avLst/>
          </a:prstGeom>
          <a:noFill/>
        </p:spPr>
        <p:txBody>
          <a:bodyPr wrap="square">
            <a:spAutoFit/>
          </a:bodyPr>
          <a:lstStyle/>
          <a:p>
            <a:pPr algn="just"/>
            <a:r>
              <a:rPr lang="it-IT" sz="1600" dirty="0" smtClean="0">
                <a:latin typeface="Calibri" panose="020F0502020204030204" pitchFamily="34" charset="0"/>
                <a:cs typeface="Calibri" panose="020F0502020204030204" pitchFamily="34" charset="0"/>
              </a:rPr>
              <a:t>Classiche traiettorie di utilizzo di un momento di crisi economica</a:t>
            </a:r>
          </a:p>
          <a:p>
            <a:pPr algn="just"/>
            <a:r>
              <a:rPr lang="it-IT" sz="1600" dirty="0" smtClean="0">
                <a:latin typeface="Calibri" panose="020F0502020204030204" pitchFamily="34" charset="0"/>
                <a:cs typeface="Calibri" panose="020F0502020204030204" pitchFamily="34" charset="0"/>
              </a:rPr>
              <a:t>1 Forte ricorso all’uso della cassa integrazione in deroga (nel 2020 hanno rappresentato quasi ¼ degli interventi allorquando nel 2019 era stato uno strumento pressoché inutilizzato)</a:t>
            </a:r>
          </a:p>
          <a:p>
            <a:pPr algn="just"/>
            <a:r>
              <a:rPr lang="it-IT" sz="1600" dirty="0" smtClean="0">
                <a:latin typeface="Calibri" panose="020F0502020204030204" pitchFamily="34" charset="0"/>
                <a:cs typeface="Calibri" panose="020F0502020204030204" pitchFamily="34" charset="0"/>
              </a:rPr>
              <a:t>2 Maggiore utilizzo dello strumento a favore della parte meno direttamente produttiva delle imprese (impiegati)</a:t>
            </a:r>
            <a:endParaRPr lang="it-IT" sz="16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16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6" y="-128216"/>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Ampio uso dello strumento della CIG da parte di tutti i settori</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8" name="Rettangolo 7"/>
          <p:cNvSpPr/>
          <p:nvPr/>
        </p:nvSpPr>
        <p:spPr>
          <a:xfrm>
            <a:off x="-55414" y="761523"/>
            <a:ext cx="9029545" cy="646331"/>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Distribuzione percentuale delle ore di CIG autorizzate per divisione di attività economica </a:t>
            </a:r>
            <a:r>
              <a:rPr lang="it-IT" sz="1800" b="1" dirty="0" err="1" smtClean="0">
                <a:latin typeface="Calibri" panose="020F0502020204030204" pitchFamily="34" charset="0"/>
                <a:cs typeface="Calibri" panose="020F0502020204030204" pitchFamily="34" charset="0"/>
              </a:rPr>
              <a:t>Ateco</a:t>
            </a:r>
            <a:r>
              <a:rPr lang="it-IT" sz="1800" b="1" dirty="0" smtClean="0">
                <a:latin typeface="Calibri" panose="020F0502020204030204" pitchFamily="34" charset="0"/>
                <a:cs typeface="Calibri" panose="020F0502020204030204" pitchFamily="34" charset="0"/>
              </a:rPr>
              <a:t> 2002</a:t>
            </a:r>
            <a:endParaRPr lang="it-IT" sz="1800" b="1" dirty="0">
              <a:latin typeface="Calibri" panose="020F0502020204030204" pitchFamily="34" charset="0"/>
              <a:cs typeface="Calibri" panose="020F0502020204030204" pitchFamily="34" charset="0"/>
            </a:endParaRPr>
          </a:p>
        </p:txBody>
      </p:sp>
      <p:sp>
        <p:nvSpPr>
          <p:cNvPr id="2" name="CasellaDiTesto 1"/>
          <p:cNvSpPr txBox="1"/>
          <p:nvPr/>
        </p:nvSpPr>
        <p:spPr>
          <a:xfrm>
            <a:off x="-55414" y="5611666"/>
            <a:ext cx="9144000" cy="1200329"/>
          </a:xfrm>
          <a:prstGeom prst="rect">
            <a:avLst/>
          </a:prstGeom>
          <a:noFill/>
        </p:spPr>
        <p:txBody>
          <a:bodyPr wrap="square" rtlCol="0">
            <a:spAutoFit/>
          </a:bodyPr>
          <a:lstStyle/>
          <a:p>
            <a:pPr algn="just"/>
            <a:r>
              <a:rPr lang="it-IT" sz="1200" dirty="0" smtClean="0">
                <a:latin typeface="Calibri" panose="020F0502020204030204" pitchFamily="34" charset="0"/>
                <a:cs typeface="Calibri" panose="020F0502020204030204" pitchFamily="34" charset="0"/>
              </a:rPr>
              <a:t>Legenda: 17-Industrie </a:t>
            </a:r>
            <a:r>
              <a:rPr lang="it-IT" sz="1200" dirty="0">
                <a:latin typeface="Calibri" panose="020F0502020204030204" pitchFamily="34" charset="0"/>
                <a:cs typeface="Calibri" panose="020F0502020204030204" pitchFamily="34" charset="0"/>
              </a:rPr>
              <a:t>tessili, 19-Preparazione e concia del cuoio; fabbricazione di articoli da viaggio, borse, marocchineria, selleria e calzature, 20-Industria del legno e dei prodotti in legno e sughero, esclusi i mobili; fabbricazione di articoli in materiali da intreccio, 25-Fabbricazione di articoli in gomma e materie plastiche, 27-Metallurgia, 28-Fabbricazione e lavorazione dei prodotti in metallo, esclusi macchine e impianti, 29-Fabbricazione di macchine ed apparecchi meccanici, 31-Fabbricazione di macchine ed apparecchi elettrici </a:t>
            </a:r>
            <a:r>
              <a:rPr lang="it-IT" sz="1200" dirty="0" err="1">
                <a:latin typeface="Calibri" panose="020F0502020204030204" pitchFamily="34" charset="0"/>
                <a:cs typeface="Calibri" panose="020F0502020204030204" pitchFamily="34" charset="0"/>
              </a:rPr>
              <a:t>n.c.a</a:t>
            </a:r>
            <a:r>
              <a:rPr lang="it-IT" sz="1200" dirty="0">
                <a:latin typeface="Calibri" panose="020F0502020204030204" pitchFamily="34" charset="0"/>
                <a:cs typeface="Calibri" panose="020F0502020204030204" pitchFamily="34" charset="0"/>
              </a:rPr>
              <a:t>., 45-Costruzioni, 52-Commercio al dettaglio (escluso quello di autoveicoli e di motocicli); riparazione di beni personali e per la casa, 51-Commercio all'ingrosso e intermediari del commercio, autoveicoli e motocicli esclusi, 55-Alberghi e ristoranti, 60-Trasporti terrestri; trasporti mediante condotte</a:t>
            </a:r>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340" y="1323975"/>
            <a:ext cx="6923567" cy="4232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7615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6" y="-128216"/>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Ampio calo dell’export accentuatosi nella parte finale dell’anno a differenza di altri territori</a:t>
            </a:r>
            <a:endParaRPr lang="it-IT" sz="2800" dirty="0">
              <a:solidFill>
                <a:schemeClr val="bg1"/>
              </a:solidFill>
              <a:latin typeface="Calibri" panose="020F0502020204030204" pitchFamily="34" charset="0"/>
              <a:ea typeface="+mj-ea"/>
              <a:cs typeface="Calibri" panose="020F0502020204030204" pitchFamily="34"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826" y="1113394"/>
            <a:ext cx="6723063" cy="419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ttangolo 9"/>
          <p:cNvSpPr/>
          <p:nvPr/>
        </p:nvSpPr>
        <p:spPr>
          <a:xfrm>
            <a:off x="-55414" y="761523"/>
            <a:ext cx="9029545" cy="369332"/>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Variazione percentuale delle esportazioni fra 2019 e 2020</a:t>
            </a:r>
            <a:endParaRPr lang="it-IT" sz="1800" b="1" dirty="0">
              <a:latin typeface="Calibri" panose="020F0502020204030204" pitchFamily="34" charset="0"/>
              <a:cs typeface="Calibri" panose="020F0502020204030204" pitchFamily="34" charset="0"/>
            </a:endParaRPr>
          </a:p>
        </p:txBody>
      </p:sp>
      <p:sp>
        <p:nvSpPr>
          <p:cNvPr id="7" name="CasellaDiTesto 6"/>
          <p:cNvSpPr txBox="1"/>
          <p:nvPr/>
        </p:nvSpPr>
        <p:spPr>
          <a:xfrm>
            <a:off x="-55414" y="5286141"/>
            <a:ext cx="9144000" cy="1477328"/>
          </a:xfrm>
          <a:prstGeom prst="rect">
            <a:avLst/>
          </a:prstGeom>
          <a:noFill/>
        </p:spPr>
        <p:txBody>
          <a:bodyPr wrap="square" rtlCol="0">
            <a:spAutoFit/>
          </a:bodyPr>
          <a:lstStyle/>
          <a:p>
            <a:pPr algn="just"/>
            <a:r>
              <a:rPr lang="it-IT" sz="1500" dirty="0" smtClean="0">
                <a:latin typeface="Calibri" panose="020F0502020204030204" pitchFamily="34" charset="0"/>
                <a:cs typeface="Calibri" panose="020F0502020204030204" pitchFamily="34" charset="0"/>
              </a:rPr>
              <a:t>La provincia di Pavia ha pagato duramente come tutto il complesso della regione i primi sei mesi dell’anno ma a differenza della Lombardia e del sistema paese non è riuscita ad agganciare la ripresa che si è evidenziata nella seconda parte dell’anno soprattutto negli ultimi tre mesi. Le cifre sono eloquenti</a:t>
            </a:r>
          </a:p>
          <a:p>
            <a:pPr algn="just"/>
            <a:r>
              <a:rPr lang="it-IT" sz="1500" dirty="0" smtClean="0">
                <a:latin typeface="Calibri" panose="020F0502020204030204" pitchFamily="34" charset="0"/>
                <a:cs typeface="Calibri" panose="020F0502020204030204" pitchFamily="34" charset="0"/>
              </a:rPr>
              <a:t>Variazioni % delle esportazioni fra il trimestre di riferimento del 2020 e il trimestre corrispondente del 2019</a:t>
            </a:r>
          </a:p>
          <a:p>
            <a:pPr algn="just"/>
            <a:r>
              <a:rPr lang="it-IT" sz="1500" dirty="0" smtClean="0">
                <a:latin typeface="Calibri" panose="020F0502020204030204" pitchFamily="34" charset="0"/>
                <a:cs typeface="Calibri" panose="020F0502020204030204" pitchFamily="34" charset="0"/>
              </a:rPr>
              <a:t>Terzo trimestre: Pavia -16,9%, Lombardia -7,9%, Italia  -4.9%</a:t>
            </a:r>
          </a:p>
          <a:p>
            <a:pPr algn="just"/>
            <a:r>
              <a:rPr lang="it-IT" sz="1500" dirty="0" smtClean="0">
                <a:latin typeface="Calibri" panose="020F0502020204030204" pitchFamily="34" charset="0"/>
                <a:cs typeface="Calibri" panose="020F0502020204030204" pitchFamily="34" charset="0"/>
              </a:rPr>
              <a:t>Quarto trimestre: Pavia -20,4%, Lombardia -2,3%, Italia .2,8%</a:t>
            </a:r>
            <a:endParaRPr lang="it-IT" sz="1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8347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6" y="-128216"/>
            <a:ext cx="8831765"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In crisi soprattutto i rapporti con i paesi dell’Area Euro 12 e con alcuni paesi europei non comunitari</a:t>
            </a:r>
            <a:endParaRPr lang="it-IT" sz="2800" dirty="0">
              <a:solidFill>
                <a:schemeClr val="bg1"/>
              </a:solidFill>
              <a:latin typeface="Calibri" panose="020F0502020204030204" pitchFamily="34" charset="0"/>
              <a:ea typeface="+mj-ea"/>
              <a:cs typeface="Calibri" panose="020F0502020204030204" pitchFamily="34" charset="0"/>
            </a:endParaRPr>
          </a:p>
        </p:txBody>
      </p:sp>
      <p:sp>
        <p:nvSpPr>
          <p:cNvPr id="10" name="Rettangolo 9"/>
          <p:cNvSpPr/>
          <p:nvPr/>
        </p:nvSpPr>
        <p:spPr>
          <a:xfrm>
            <a:off x="-55414" y="761523"/>
            <a:ext cx="9029545" cy="369332"/>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Variazione percentuale delle esportazioni fra 2019 e 2020 per area geografica di destinazione</a:t>
            </a:r>
            <a:endParaRPr lang="it-IT" sz="1800" b="1" dirty="0">
              <a:latin typeface="Calibri" panose="020F0502020204030204" pitchFamily="34" charset="0"/>
              <a:cs typeface="Calibri" panose="020F0502020204030204" pitchFamily="34" charset="0"/>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364" y="1122005"/>
            <a:ext cx="6677025"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roce 7"/>
          <p:cNvSpPr/>
          <p:nvPr/>
        </p:nvSpPr>
        <p:spPr>
          <a:xfrm>
            <a:off x="7094979" y="1215915"/>
            <a:ext cx="683547" cy="953127"/>
          </a:xfrm>
          <a:prstGeom prst="mathPlu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Meno 8"/>
          <p:cNvSpPr/>
          <p:nvPr/>
        </p:nvSpPr>
        <p:spPr>
          <a:xfrm>
            <a:off x="7025146" y="3689497"/>
            <a:ext cx="882502" cy="510363"/>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p:cNvSpPr txBox="1"/>
          <p:nvPr/>
        </p:nvSpPr>
        <p:spPr>
          <a:xfrm>
            <a:off x="6819391" y="2330290"/>
            <a:ext cx="2324609" cy="1246495"/>
          </a:xfrm>
          <a:prstGeom prst="rect">
            <a:avLst/>
          </a:prstGeom>
          <a:noFill/>
        </p:spPr>
        <p:txBody>
          <a:bodyPr wrap="square" rtlCol="0">
            <a:spAutoFit/>
          </a:bodyPr>
          <a:lstStyle/>
          <a:p>
            <a:pPr algn="just"/>
            <a:r>
              <a:rPr lang="it-IT" sz="1500" dirty="0" smtClean="0">
                <a:latin typeface="Calibri" panose="020F0502020204030204" pitchFamily="34" charset="0"/>
                <a:cs typeface="Calibri" panose="020F0502020204030204" pitchFamily="34" charset="0"/>
              </a:rPr>
              <a:t>Polonia:  +14,2%</a:t>
            </a:r>
          </a:p>
          <a:p>
            <a:pPr algn="just"/>
            <a:r>
              <a:rPr lang="it-IT" sz="1500" dirty="0" smtClean="0">
                <a:latin typeface="Calibri" panose="020F0502020204030204" pitchFamily="34" charset="0"/>
                <a:cs typeface="Calibri" panose="020F0502020204030204" pitchFamily="34" charset="0"/>
              </a:rPr>
              <a:t>Repubblica Ceca: +7,6%</a:t>
            </a:r>
          </a:p>
          <a:p>
            <a:pPr algn="just"/>
            <a:r>
              <a:rPr lang="it-IT" sz="1500" dirty="0" smtClean="0">
                <a:latin typeface="Calibri" panose="020F0502020204030204" pitchFamily="34" charset="0"/>
                <a:cs typeface="Calibri" panose="020F0502020204030204" pitchFamily="34" charset="0"/>
              </a:rPr>
              <a:t>Israele: +76,7%</a:t>
            </a:r>
          </a:p>
          <a:p>
            <a:pPr algn="just"/>
            <a:r>
              <a:rPr lang="it-IT" sz="1500" dirty="0" smtClean="0">
                <a:latin typeface="Calibri" panose="020F0502020204030204" pitchFamily="34" charset="0"/>
                <a:cs typeface="Calibri" panose="020F0502020204030204" pitchFamily="34" charset="0"/>
              </a:rPr>
              <a:t>Arabia Saudita:  +9,9%</a:t>
            </a:r>
          </a:p>
          <a:p>
            <a:pPr algn="just"/>
            <a:r>
              <a:rPr lang="it-IT" sz="1500" dirty="0" smtClean="0">
                <a:latin typeface="Calibri" panose="020F0502020204030204" pitchFamily="34" charset="0"/>
                <a:cs typeface="Calibri" panose="020F0502020204030204" pitchFamily="34" charset="0"/>
              </a:rPr>
              <a:t>Ucraina: +50,6%</a:t>
            </a:r>
            <a:endParaRPr lang="it-IT" sz="1500" dirty="0">
              <a:latin typeface="Calibri" panose="020F0502020204030204" pitchFamily="34" charset="0"/>
              <a:cs typeface="Calibri" panose="020F0502020204030204" pitchFamily="34" charset="0"/>
            </a:endParaRPr>
          </a:p>
        </p:txBody>
      </p:sp>
      <p:sp>
        <p:nvSpPr>
          <p:cNvPr id="12" name="CasellaDiTesto 11"/>
          <p:cNvSpPr txBox="1"/>
          <p:nvPr/>
        </p:nvSpPr>
        <p:spPr>
          <a:xfrm>
            <a:off x="6819391" y="4199860"/>
            <a:ext cx="2324609" cy="1246495"/>
          </a:xfrm>
          <a:prstGeom prst="rect">
            <a:avLst/>
          </a:prstGeom>
          <a:noFill/>
        </p:spPr>
        <p:txBody>
          <a:bodyPr wrap="square" rtlCol="0">
            <a:spAutoFit/>
          </a:bodyPr>
          <a:lstStyle/>
          <a:p>
            <a:pPr algn="just"/>
            <a:r>
              <a:rPr lang="it-IT" sz="1500" dirty="0" smtClean="0">
                <a:latin typeface="Calibri" panose="020F0502020204030204" pitchFamily="34" charset="0"/>
                <a:cs typeface="Calibri" panose="020F0502020204030204" pitchFamily="34" charset="0"/>
              </a:rPr>
              <a:t>Austria: -41,0%</a:t>
            </a:r>
          </a:p>
          <a:p>
            <a:pPr algn="just"/>
            <a:r>
              <a:rPr lang="it-IT" sz="1500" dirty="0" smtClean="0">
                <a:latin typeface="Calibri" panose="020F0502020204030204" pitchFamily="34" charset="0"/>
                <a:cs typeface="Calibri" panose="020F0502020204030204" pitchFamily="34" charset="0"/>
              </a:rPr>
              <a:t>Kuwait: -70,8%</a:t>
            </a:r>
          </a:p>
          <a:p>
            <a:pPr algn="just"/>
            <a:r>
              <a:rPr lang="it-IT" sz="1500" dirty="0" smtClean="0">
                <a:latin typeface="Calibri" panose="020F0502020204030204" pitchFamily="34" charset="0"/>
                <a:cs typeface="Calibri" panose="020F0502020204030204" pitchFamily="34" charset="0"/>
              </a:rPr>
              <a:t>Slovacchia: -43,5%</a:t>
            </a:r>
          </a:p>
          <a:p>
            <a:pPr algn="just"/>
            <a:r>
              <a:rPr lang="it-IT" sz="1500" dirty="0" smtClean="0">
                <a:latin typeface="Calibri" panose="020F0502020204030204" pitchFamily="34" charset="0"/>
                <a:cs typeface="Calibri" panose="020F0502020204030204" pitchFamily="34" charset="0"/>
              </a:rPr>
              <a:t>Vietnam: -51,5%</a:t>
            </a:r>
          </a:p>
          <a:p>
            <a:pPr algn="just"/>
            <a:r>
              <a:rPr lang="it-IT" sz="1500" dirty="0" smtClean="0">
                <a:latin typeface="Calibri" panose="020F0502020204030204" pitchFamily="34" charset="0"/>
                <a:cs typeface="Calibri" panose="020F0502020204030204" pitchFamily="34" charset="0"/>
              </a:rPr>
              <a:t>Giappone: -46%</a:t>
            </a:r>
            <a:endParaRPr lang="it-IT" sz="1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6354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142366" y="-128216"/>
            <a:ext cx="8831765" cy="523220"/>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Il crollo del sistema moda</a:t>
            </a:r>
          </a:p>
        </p:txBody>
      </p:sp>
      <p:sp>
        <p:nvSpPr>
          <p:cNvPr id="10" name="Rettangolo 9"/>
          <p:cNvSpPr/>
          <p:nvPr/>
        </p:nvSpPr>
        <p:spPr>
          <a:xfrm>
            <a:off x="-55414" y="761523"/>
            <a:ext cx="9029545" cy="369332"/>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Variazione percentuale delle esportazioni fra 2019 e 2020 per branca di attività economica</a:t>
            </a:r>
            <a:endParaRPr lang="it-IT" sz="1800" b="1" dirty="0">
              <a:latin typeface="Calibri" panose="020F0502020204030204" pitchFamily="34" charset="0"/>
              <a:cs typeface="Calibri" panose="020F0502020204030204" pitchFamily="34" charset="0"/>
            </a:endParaRPr>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85" y="1071740"/>
            <a:ext cx="7113181" cy="5154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roce 1"/>
          <p:cNvSpPr/>
          <p:nvPr/>
        </p:nvSpPr>
        <p:spPr>
          <a:xfrm>
            <a:off x="7094978" y="946189"/>
            <a:ext cx="683547" cy="953127"/>
          </a:xfrm>
          <a:prstGeom prst="mathPlu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Meno 2"/>
          <p:cNvSpPr/>
          <p:nvPr/>
        </p:nvSpPr>
        <p:spPr>
          <a:xfrm>
            <a:off x="6995500" y="4594503"/>
            <a:ext cx="882502" cy="510363"/>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7107184" y="1732181"/>
            <a:ext cx="2036816" cy="3093154"/>
          </a:xfrm>
          <a:prstGeom prst="rect">
            <a:avLst/>
          </a:prstGeom>
          <a:noFill/>
        </p:spPr>
        <p:txBody>
          <a:bodyPr wrap="square" rtlCol="0">
            <a:spAutoFit/>
          </a:bodyPr>
          <a:lstStyle/>
          <a:p>
            <a:pPr algn="just"/>
            <a:r>
              <a:rPr lang="it-IT" sz="1500" dirty="0" smtClean="0">
                <a:latin typeface="Calibri" panose="020F0502020204030204" pitchFamily="34" charset="0"/>
                <a:cs typeface="Calibri" panose="020F0502020204030204" pitchFamily="34" charset="0"/>
              </a:rPr>
              <a:t>Medicinali e preparati farmaceutici: +5,8%</a:t>
            </a:r>
          </a:p>
          <a:p>
            <a:pPr algn="just"/>
            <a:r>
              <a:rPr lang="it-IT" sz="1500" dirty="0">
                <a:latin typeface="Calibri" panose="020F0502020204030204" pitchFamily="34" charset="0"/>
                <a:cs typeface="Calibri" panose="020F0502020204030204" pitchFamily="34" charset="0"/>
              </a:rPr>
              <a:t>Prodotti della lavorazione di granaglie, amidi e prodotti </a:t>
            </a:r>
            <a:r>
              <a:rPr lang="it-IT" sz="1500" dirty="0" smtClean="0">
                <a:latin typeface="Calibri" panose="020F0502020204030204" pitchFamily="34" charset="0"/>
                <a:cs typeface="Calibri" panose="020F0502020204030204" pitchFamily="34" charset="0"/>
              </a:rPr>
              <a:t>amidacei: +12,3%</a:t>
            </a:r>
          </a:p>
          <a:p>
            <a:pPr algn="just"/>
            <a:r>
              <a:rPr lang="it-IT" sz="1500" dirty="0" smtClean="0">
                <a:latin typeface="Calibri" panose="020F0502020204030204" pitchFamily="34" charset="0"/>
                <a:cs typeface="Calibri" panose="020F0502020204030204" pitchFamily="34" charset="0"/>
              </a:rPr>
              <a:t>Articoli in materie plastiche: +3,8%</a:t>
            </a:r>
          </a:p>
          <a:p>
            <a:pPr algn="just"/>
            <a:r>
              <a:rPr lang="it-IT" sz="1500" dirty="0" smtClean="0">
                <a:latin typeface="Calibri" panose="020F0502020204030204" pitchFamily="34" charset="0"/>
                <a:cs typeface="Calibri" panose="020F0502020204030204" pitchFamily="34" charset="0"/>
              </a:rPr>
              <a:t>Prodotti farmaceutici di base: +13,6%</a:t>
            </a:r>
          </a:p>
          <a:p>
            <a:pPr algn="just"/>
            <a:r>
              <a:rPr lang="it-IT" sz="1500" dirty="0" smtClean="0">
                <a:latin typeface="Calibri" panose="020F0502020204030204" pitchFamily="34" charset="0"/>
                <a:cs typeface="Calibri" panose="020F0502020204030204" pitchFamily="34" charset="0"/>
              </a:rPr>
              <a:t>Altri prodotti alimentari: +25,2%</a:t>
            </a:r>
            <a:endParaRPr lang="it-IT" sz="1500" dirty="0">
              <a:latin typeface="Calibri" panose="020F0502020204030204" pitchFamily="34" charset="0"/>
              <a:cs typeface="Calibri" panose="020F0502020204030204" pitchFamily="34" charset="0"/>
            </a:endParaRPr>
          </a:p>
        </p:txBody>
      </p:sp>
      <p:sp>
        <p:nvSpPr>
          <p:cNvPr id="11" name="CasellaDiTesto 10"/>
          <p:cNvSpPr txBox="1"/>
          <p:nvPr/>
        </p:nvSpPr>
        <p:spPr>
          <a:xfrm>
            <a:off x="0" y="6225967"/>
            <a:ext cx="9144000" cy="323165"/>
          </a:xfrm>
          <a:prstGeom prst="rect">
            <a:avLst/>
          </a:prstGeom>
          <a:noFill/>
        </p:spPr>
        <p:txBody>
          <a:bodyPr wrap="square" rtlCol="0">
            <a:spAutoFit/>
          </a:bodyPr>
          <a:lstStyle/>
          <a:p>
            <a:pPr algn="just"/>
            <a:r>
              <a:rPr lang="it-IT" sz="1500" dirty="0" smtClean="0">
                <a:latin typeface="Calibri" panose="020F0502020204030204" pitchFamily="34" charset="0"/>
                <a:cs typeface="Calibri" panose="020F0502020204030204" pitchFamily="34" charset="0"/>
              </a:rPr>
              <a:t>La crisi del sistema moda è trasversale a tutti i sotto comparti di riferimento significativi</a:t>
            </a:r>
            <a:endParaRPr lang="it-IT" sz="1500" dirty="0">
              <a:latin typeface="Calibri" panose="020F0502020204030204" pitchFamily="34" charset="0"/>
              <a:cs typeface="Calibri" panose="020F0502020204030204" pitchFamily="34" charset="0"/>
            </a:endParaRPr>
          </a:p>
        </p:txBody>
      </p:sp>
      <p:sp>
        <p:nvSpPr>
          <p:cNvPr id="12" name="CasellaDiTesto 11"/>
          <p:cNvSpPr txBox="1"/>
          <p:nvPr/>
        </p:nvSpPr>
        <p:spPr>
          <a:xfrm>
            <a:off x="7154265" y="4979937"/>
            <a:ext cx="1989735" cy="1246495"/>
          </a:xfrm>
          <a:prstGeom prst="rect">
            <a:avLst/>
          </a:prstGeom>
          <a:noFill/>
        </p:spPr>
        <p:txBody>
          <a:bodyPr wrap="square" rtlCol="0">
            <a:spAutoFit/>
          </a:bodyPr>
          <a:lstStyle/>
          <a:p>
            <a:pPr algn="just"/>
            <a:r>
              <a:rPr lang="it-IT" sz="1500" dirty="0">
                <a:latin typeface="Calibri" panose="020F0502020204030204" pitchFamily="34" charset="0"/>
                <a:cs typeface="Calibri" panose="020F0502020204030204" pitchFamily="34" charset="0"/>
              </a:rPr>
              <a:t>Prodotti della </a:t>
            </a:r>
            <a:r>
              <a:rPr lang="it-IT" sz="1500" dirty="0" smtClean="0">
                <a:latin typeface="Calibri" panose="020F0502020204030204" pitchFamily="34" charset="0"/>
                <a:cs typeface="Calibri" panose="020F0502020204030204" pitchFamily="34" charset="0"/>
              </a:rPr>
              <a:t>siderurgia: -70,5%</a:t>
            </a:r>
            <a:endParaRPr lang="it-IT" sz="1500" dirty="0">
              <a:latin typeface="Calibri" panose="020F0502020204030204" pitchFamily="34" charset="0"/>
              <a:cs typeface="Calibri" panose="020F0502020204030204" pitchFamily="34" charset="0"/>
            </a:endParaRPr>
          </a:p>
          <a:p>
            <a:pPr algn="just"/>
            <a:r>
              <a:rPr lang="it-IT" sz="1500" dirty="0">
                <a:latin typeface="Calibri" panose="020F0502020204030204" pitchFamily="34" charset="0"/>
                <a:cs typeface="Calibri" panose="020F0502020204030204" pitchFamily="34" charset="0"/>
              </a:rPr>
              <a:t>Prodotti derivanti dalla raffinazione del </a:t>
            </a:r>
            <a:r>
              <a:rPr lang="it-IT" sz="1500" dirty="0" smtClean="0">
                <a:latin typeface="Calibri" panose="020F0502020204030204" pitchFamily="34" charset="0"/>
                <a:cs typeface="Calibri" panose="020F0502020204030204" pitchFamily="34" charset="0"/>
              </a:rPr>
              <a:t>petrolio: -47,4%</a:t>
            </a:r>
            <a:endParaRPr lang="it-IT" sz="1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0245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55414" y="-83210"/>
            <a:ext cx="9199414"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L’opinione degli imprenditori attraverso una indagine condotta a fine 2019: le criticità segnalate  </a:t>
            </a:r>
          </a:p>
        </p:txBody>
      </p:sp>
      <p:sp>
        <p:nvSpPr>
          <p:cNvPr id="10" name="Rettangolo 9"/>
          <p:cNvSpPr/>
          <p:nvPr/>
        </p:nvSpPr>
        <p:spPr>
          <a:xfrm>
            <a:off x="-55414" y="761523"/>
            <a:ext cx="9029545" cy="646331"/>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Le criticità segnalate dalle imprese durante l’epidemia da Covid-19 (% di segnalazioni sul totale imprese) </a:t>
            </a:r>
            <a:endParaRPr lang="it-IT" sz="1800" b="1" dirty="0">
              <a:latin typeface="Calibri" panose="020F0502020204030204" pitchFamily="34" charset="0"/>
              <a:cs typeface="Calibri" panose="020F050202020403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342" y="1407854"/>
            <a:ext cx="7655480" cy="4759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607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a:extLst>
              <a:ext uri="{FF2B5EF4-FFF2-40B4-BE49-F238E27FC236}">
                <a16:creationId xmlns="" xmlns:a16="http://schemas.microsoft.com/office/drawing/2014/main" id="{46CFBDF2-1BB4-429D-9832-594C189F2007}"/>
              </a:ext>
            </a:extLst>
          </p:cNvPr>
          <p:cNvSpPr/>
          <p:nvPr/>
        </p:nvSpPr>
        <p:spPr>
          <a:xfrm>
            <a:off x="0" y="-83210"/>
            <a:ext cx="9144000" cy="864096"/>
          </a:xfrm>
          <a:prstGeom prst="rect">
            <a:avLst/>
          </a:prstGeom>
          <a:solidFill>
            <a:srgbClr val="009EE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01688" fontAlgn="base">
              <a:spcBef>
                <a:spcPct val="0"/>
              </a:spcBef>
              <a:spcAft>
                <a:spcPct val="0"/>
              </a:spcAft>
            </a:pPr>
            <a:endParaRPr lang="it-IT" sz="2800" b="1" dirty="0">
              <a:solidFill>
                <a:schemeClr val="accent5">
                  <a:lumMod val="40000"/>
                  <a:lumOff val="60000"/>
                </a:schemeClr>
              </a:solidFill>
              <a:latin typeface="Tahoma" pitchFamily="34" charset="0"/>
              <a:ea typeface="Tahoma" pitchFamily="34" charset="0"/>
              <a:cs typeface="Tahoma" pitchFamily="34" charset="0"/>
            </a:endParaRPr>
          </a:p>
        </p:txBody>
      </p:sp>
      <p:sp>
        <p:nvSpPr>
          <p:cNvPr id="6" name="CasellaDiTesto 5"/>
          <p:cNvSpPr txBox="1"/>
          <p:nvPr/>
        </p:nvSpPr>
        <p:spPr>
          <a:xfrm>
            <a:off x="-55414" y="-83210"/>
            <a:ext cx="9199414" cy="954107"/>
          </a:xfrm>
          <a:prstGeom prst="rect">
            <a:avLst/>
          </a:prstGeom>
          <a:noFill/>
        </p:spPr>
        <p:txBody>
          <a:bodyPr wrap="square" rtlCol="0">
            <a:spAutoFit/>
          </a:bodyPr>
          <a:lstStyle/>
          <a:p>
            <a:pPr algn="ctr"/>
            <a:r>
              <a:rPr lang="it-IT" sz="2800" dirty="0" smtClean="0">
                <a:solidFill>
                  <a:schemeClr val="bg1"/>
                </a:solidFill>
                <a:latin typeface="Calibri" panose="020F0502020204030204" pitchFamily="34" charset="0"/>
                <a:ea typeface="+mj-ea"/>
                <a:cs typeface="Calibri" panose="020F0502020204030204" pitchFamily="34" charset="0"/>
              </a:rPr>
              <a:t>L’opinione degli imprenditori attraverso una indagine condotta a fine 2019: quando si archivierà il Covid-19?</a:t>
            </a:r>
          </a:p>
        </p:txBody>
      </p:sp>
      <p:sp>
        <p:nvSpPr>
          <p:cNvPr id="10" name="Rettangolo 9"/>
          <p:cNvSpPr/>
          <p:nvPr/>
        </p:nvSpPr>
        <p:spPr>
          <a:xfrm>
            <a:off x="-55414" y="761523"/>
            <a:ext cx="9029545" cy="369332"/>
          </a:xfrm>
          <a:prstGeom prst="rect">
            <a:avLst/>
          </a:prstGeom>
        </p:spPr>
        <p:txBody>
          <a:bodyPr wrap="square">
            <a:spAutoFit/>
          </a:bodyPr>
          <a:lstStyle/>
          <a:p>
            <a:pPr algn="ctr"/>
            <a:r>
              <a:rPr lang="it-IT" sz="1800" b="1" dirty="0" smtClean="0">
                <a:latin typeface="Calibri" panose="020F0502020204030204" pitchFamily="34" charset="0"/>
                <a:cs typeface="Calibri" panose="020F0502020204030204" pitchFamily="34" charset="0"/>
              </a:rPr>
              <a:t>Il ritorno ai livelli di produzione </a:t>
            </a:r>
            <a:r>
              <a:rPr lang="it-IT" sz="1800" b="1" dirty="0" err="1" smtClean="0">
                <a:latin typeface="Calibri" panose="020F0502020204030204" pitchFamily="34" charset="0"/>
                <a:cs typeface="Calibri" panose="020F0502020204030204" pitchFamily="34" charset="0"/>
              </a:rPr>
              <a:t>pre</a:t>
            </a:r>
            <a:r>
              <a:rPr lang="it-IT" sz="1800" b="1" dirty="0" smtClean="0">
                <a:latin typeface="Calibri" panose="020F0502020204030204" pitchFamily="34" charset="0"/>
                <a:cs typeface="Calibri" panose="020F0502020204030204" pitchFamily="34" charset="0"/>
              </a:rPr>
              <a:t> Covid-19 (% di segnalazioni sul totale imprese) </a:t>
            </a:r>
            <a:endParaRPr lang="it-IT" sz="1800" b="1" dirty="0">
              <a:latin typeface="Calibri" panose="020F0502020204030204" pitchFamily="34" charset="0"/>
              <a:cs typeface="Calibri" panose="020F0502020204030204" pitchFamily="34" charset="0"/>
            </a:endParaRPr>
          </a:p>
        </p:txBody>
      </p:sp>
      <p:sp>
        <p:nvSpPr>
          <p:cNvPr id="7" name="CasellaDiTesto 6"/>
          <p:cNvSpPr txBox="1"/>
          <p:nvPr/>
        </p:nvSpPr>
        <p:spPr>
          <a:xfrm>
            <a:off x="95693" y="6309904"/>
            <a:ext cx="9144000" cy="323165"/>
          </a:xfrm>
          <a:prstGeom prst="rect">
            <a:avLst/>
          </a:prstGeom>
          <a:noFill/>
        </p:spPr>
        <p:txBody>
          <a:bodyPr wrap="square" rtlCol="0">
            <a:spAutoFit/>
          </a:bodyPr>
          <a:lstStyle/>
          <a:p>
            <a:pPr algn="just"/>
            <a:r>
              <a:rPr lang="it-IT" sz="1500" dirty="0" smtClean="0">
                <a:latin typeface="Calibri" panose="020F0502020204030204" pitchFamily="34" charset="0"/>
                <a:cs typeface="Calibri" panose="020F0502020204030204" pitchFamily="34" charset="0"/>
              </a:rPr>
              <a:t>Appare decisamente evidente il clima di incertezza che pervade l’imprenditoria pavese</a:t>
            </a:r>
            <a:endParaRPr lang="it-IT" sz="1500" dirty="0">
              <a:latin typeface="Calibri" panose="020F0502020204030204" pitchFamily="34" charset="0"/>
              <a:cs typeface="Calibri" panose="020F0502020204030204" pitchFamily="34"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460" y="1079588"/>
            <a:ext cx="7464056" cy="523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988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egnaposto numero diapositiva 40"/>
          <p:cNvSpPr>
            <a:spLocks noGrp="1"/>
          </p:cNvSpPr>
          <p:nvPr>
            <p:ph type="sldNum" sz="quarter" idx="12"/>
          </p:nvPr>
        </p:nvSpPr>
        <p:spPr/>
        <p:txBody>
          <a:bodyPr/>
          <a:lstStyle/>
          <a:p>
            <a:pPr>
              <a:defRPr/>
            </a:pPr>
            <a:fld id="{AF6B17F2-B41C-42D2-AD87-74979B72268D}" type="slidenum">
              <a:rPr lang="it-IT" smtClean="0"/>
              <a:pPr>
                <a:defRPr/>
              </a:pPr>
              <a:t>20</a:t>
            </a:fld>
            <a:endParaRPr lang="it-IT"/>
          </a:p>
        </p:txBody>
      </p:sp>
      <p:sp>
        <p:nvSpPr>
          <p:cNvPr id="2" name="CasellaDiTesto 1">
            <a:extLst>
              <a:ext uri="{FF2B5EF4-FFF2-40B4-BE49-F238E27FC236}">
                <a16:creationId xmlns="" xmlns:a16="http://schemas.microsoft.com/office/drawing/2014/main" id="{A41BFC81-78C4-4BEA-8FD3-BE3FDC4A636B}"/>
              </a:ext>
            </a:extLst>
          </p:cNvPr>
          <p:cNvSpPr txBox="1"/>
          <p:nvPr/>
        </p:nvSpPr>
        <p:spPr>
          <a:xfrm>
            <a:off x="3119206" y="1293543"/>
            <a:ext cx="2749471" cy="1569660"/>
          </a:xfrm>
          <a:prstGeom prst="rect">
            <a:avLst/>
          </a:prstGeom>
          <a:noFill/>
        </p:spPr>
        <p:txBody>
          <a:bodyPr wrap="none" rtlCol="0">
            <a:spAutoFit/>
          </a:bodyPr>
          <a:lstStyle/>
          <a:p>
            <a:r>
              <a:rPr lang="it-IT" sz="9600" dirty="0">
                <a:solidFill>
                  <a:srgbClr val="005176"/>
                </a:solidFill>
                <a:latin typeface="Brush Script MT" panose="03060802040406070304" pitchFamily="66" charset="0"/>
              </a:rPr>
              <a:t>Grazie</a:t>
            </a:r>
          </a:p>
        </p:txBody>
      </p:sp>
      <p:sp>
        <p:nvSpPr>
          <p:cNvPr id="3" name="CasellaDiTesto 2">
            <a:extLst>
              <a:ext uri="{FF2B5EF4-FFF2-40B4-BE49-F238E27FC236}">
                <a16:creationId xmlns="" xmlns:a16="http://schemas.microsoft.com/office/drawing/2014/main" id="{401B536C-B501-47B7-8E93-6B37ECE981D2}"/>
              </a:ext>
            </a:extLst>
          </p:cNvPr>
          <p:cNvSpPr txBox="1"/>
          <p:nvPr/>
        </p:nvSpPr>
        <p:spPr>
          <a:xfrm>
            <a:off x="2458826" y="2943925"/>
            <a:ext cx="4226350" cy="1015663"/>
          </a:xfrm>
          <a:prstGeom prst="rect">
            <a:avLst/>
          </a:prstGeom>
          <a:noFill/>
        </p:spPr>
        <p:txBody>
          <a:bodyPr wrap="none" rtlCol="0">
            <a:spAutoFit/>
          </a:bodyPr>
          <a:lstStyle/>
          <a:p>
            <a:pPr algn="ctr"/>
            <a:r>
              <a:rPr lang="it-IT" dirty="0" smtClean="0">
                <a:latin typeface="Calibri" panose="020F0502020204030204" pitchFamily="34" charset="0"/>
                <a:cs typeface="Calibri" panose="020F0502020204030204" pitchFamily="34" charset="0"/>
              </a:rPr>
              <a:t>Giacomo Giusti</a:t>
            </a:r>
            <a:endParaRPr lang="it-IT" dirty="0">
              <a:latin typeface="Calibri" panose="020F0502020204030204" pitchFamily="34" charset="0"/>
              <a:cs typeface="Calibri" panose="020F0502020204030204" pitchFamily="34" charset="0"/>
            </a:endParaRPr>
          </a:p>
          <a:p>
            <a:pPr algn="ctr"/>
            <a:r>
              <a:rPr lang="it-IT" dirty="0" smtClean="0">
                <a:latin typeface="Calibri" panose="020F0502020204030204" pitchFamily="34" charset="0"/>
                <a:cs typeface="Calibri" panose="020F0502020204030204" pitchFamily="34" charset="0"/>
              </a:rPr>
              <a:t>Responsabile Ufficio di Statistica </a:t>
            </a:r>
            <a:r>
              <a:rPr lang="it-IT" dirty="0" err="1" smtClean="0">
                <a:latin typeface="Calibri" panose="020F0502020204030204" pitchFamily="34" charset="0"/>
                <a:cs typeface="Calibri" panose="020F0502020204030204" pitchFamily="34" charset="0"/>
              </a:rPr>
              <a:t>Sistan</a:t>
            </a:r>
            <a:endParaRPr lang="it-IT" dirty="0">
              <a:latin typeface="Calibri" panose="020F0502020204030204" pitchFamily="34" charset="0"/>
              <a:cs typeface="Calibri" panose="020F0502020204030204" pitchFamily="34" charset="0"/>
            </a:endParaRPr>
          </a:p>
          <a:p>
            <a:pPr algn="ctr"/>
            <a:r>
              <a:rPr lang="it-IT" dirty="0" smtClean="0">
                <a:latin typeface="Calibri" panose="020F0502020204030204" pitchFamily="34" charset="0"/>
                <a:cs typeface="Calibri" panose="020F0502020204030204" pitchFamily="34" charset="0"/>
              </a:rPr>
              <a:t>g.giusti@tagliacarne.it</a:t>
            </a:r>
            <a:endParaRPr lang="it-IT" dirty="0">
              <a:latin typeface="Calibri" panose="020F0502020204030204" pitchFamily="34" charset="0"/>
              <a:cs typeface="Calibri" panose="020F0502020204030204" pitchFamily="34" charset="0"/>
            </a:endParaRPr>
          </a:p>
        </p:txBody>
      </p:sp>
      <p:pic>
        <p:nvPicPr>
          <p:cNvPr id="5" name="Immagine 4" descr="Immagine che contiene testo&#10;&#10;Descrizione generata automaticamente">
            <a:extLst>
              <a:ext uri="{FF2B5EF4-FFF2-40B4-BE49-F238E27FC236}">
                <a16:creationId xmlns="" xmlns:a16="http://schemas.microsoft.com/office/drawing/2014/main" id="{5C6D4C03-2D75-44AB-90E6-0273A159EC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1979" y="4040310"/>
            <a:ext cx="3356517" cy="787265"/>
          </a:xfrm>
          <a:prstGeom prst="rect">
            <a:avLst/>
          </a:prstGeom>
        </p:spPr>
      </p:pic>
    </p:spTree>
    <p:extLst>
      <p:ext uri="{BB962C8B-B14F-4D97-AF65-F5344CB8AC3E}">
        <p14:creationId xmlns:p14="http://schemas.microsoft.com/office/powerpoint/2010/main" val="451434355"/>
      </p:ext>
    </p:extLst>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18156</TotalTime>
  <Words>1812</Words>
  <Application>Microsoft Office PowerPoint</Application>
  <PresentationFormat>Presentazione su schermo (4:3)</PresentationFormat>
  <Paragraphs>116</Paragraphs>
  <Slides>20</Slides>
  <Notes>19</Notes>
  <HiddenSlides>0</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Struttura predefinita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Delfi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mauriello</dc:creator>
  <cp:lastModifiedBy>Giacomo</cp:lastModifiedBy>
  <cp:revision>1589</cp:revision>
  <cp:lastPrinted>2017-05-29T14:44:38Z</cp:lastPrinted>
  <dcterms:created xsi:type="dcterms:W3CDTF">2010-07-04T09:25:42Z</dcterms:created>
  <dcterms:modified xsi:type="dcterms:W3CDTF">2021-04-27T10:26:38Z</dcterms:modified>
</cp:coreProperties>
</file>